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9.png" ContentType="image/png"/>
  <Override PartName="/ppt/media/image8.jpeg" ContentType="image/jpeg"/>
  <Override PartName="/ppt/media/image10.jpeg" ContentType="image/jpeg"/>
  <Override PartName="/ppt/media/image16.png" ContentType="image/png"/>
  <Override PartName="/ppt/media/image14.png" ContentType="image/png"/>
  <Override PartName="/ppt/media/image1.jpeg" ContentType="image/jpeg"/>
  <Override PartName="/ppt/media/image2.jpeg" ContentType="image/jpeg"/>
  <Override PartName="/ppt/media/image5.jpeg" ContentType="image/jpeg"/>
  <Override PartName="/ppt/media/image15.png" ContentType="image/png"/>
  <Override PartName="/ppt/media/image3.jpeg" ContentType="image/jpeg"/>
  <Override PartName="/ppt/media/image4.jpeg" ContentType="image/jpeg"/>
  <Override PartName="/ppt/media/image6.jpeg" ContentType="image/jpeg"/>
  <Override PartName="/ppt/media/image11.jpeg" ContentType="image/jpeg"/>
  <Override PartName="/ppt/media/image7.jpeg" ContentType="image/jpeg"/>
  <Override PartName="/ppt/media/image13.png" ContentType="image/png"/>
  <Override PartName="/ppt/media/image12.jpeg" ContentType="image/jpeg"/>
  <Override PartName="/ppt/slides/slide1.xml" ContentType="application/vnd.openxmlformats-officedocument.presentationml.slide+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
</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76" name="CustomShape 1"/>
          <p:cNvSpPr/>
          <p:nvPr/>
        </p:nvSpPr>
        <p:spPr>
          <a:xfrm>
            <a:off x="152280" y="1571040"/>
            <a:ext cx="6582960" cy="717840"/>
          </a:xfrm>
          <a:prstGeom prst="rect">
            <a:avLst/>
          </a:prstGeom>
          <a:noFill/>
          <a:ln>
            <a:noFill/>
          </a:ln>
        </p:spPr>
        <p:style>
          <a:lnRef idx="0"/>
          <a:fillRef idx="0"/>
          <a:effectRef idx="0"/>
          <a:fontRef idx="minor"/>
        </p:style>
        <p:txBody>
          <a:bodyPr lIns="90000" rIns="90000" tIns="45000" bIns="45000" anchor="b">
            <a:normAutofit fontScale="48000"/>
          </a:bodyPr>
          <a:p>
            <a:pPr>
              <a:lnSpc>
                <a:spcPct val="90000"/>
              </a:lnSpc>
            </a:pPr>
            <a:r>
              <a:rPr b="0" lang="mk-MK" sz="4000" spc="-1" strike="noStrike">
                <a:solidFill>
                  <a:srgbClr val="000000"/>
                </a:solidFill>
                <a:latin typeface="Times New Roman"/>
              </a:rPr>
              <a:t>Семинарска: Теории на фирма</a:t>
            </a:r>
            <a:endParaRPr b="0" lang="en-US" sz="4000" spc="-1" strike="noStrike">
              <a:latin typeface="Arial"/>
            </a:endParaRPr>
          </a:p>
        </p:txBody>
      </p:sp>
      <p:sp>
        <p:nvSpPr>
          <p:cNvPr id="77" name="CustomShape 2"/>
          <p:cNvSpPr/>
          <p:nvPr/>
        </p:nvSpPr>
        <p:spPr>
          <a:xfrm>
            <a:off x="295200" y="4838760"/>
            <a:ext cx="2995920" cy="16549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tabLst>
                <a:tab algn="l" pos="0"/>
              </a:tabLst>
            </a:pPr>
            <a:r>
              <a:rPr b="0" lang="mk-MK" sz="2000" spc="-1" strike="noStrike">
                <a:solidFill>
                  <a:srgbClr val="000000"/>
                </a:solidFill>
                <a:latin typeface="Times New Roman"/>
              </a:rPr>
              <a:t>Изработиле:</a:t>
            </a:r>
            <a:endParaRPr b="0" lang="en-US" sz="2000" spc="-1" strike="noStrike">
              <a:latin typeface="Arial"/>
            </a:endParaRPr>
          </a:p>
          <a:p>
            <a:pPr>
              <a:lnSpc>
                <a:spcPct val="90000"/>
              </a:lnSpc>
              <a:spcBef>
                <a:spcPts val="1001"/>
              </a:spcBef>
              <a:tabLst>
                <a:tab algn="l" pos="0"/>
              </a:tabLst>
            </a:pPr>
            <a:r>
              <a:rPr b="0" lang="mk-MK" sz="2000" spc="-1" strike="noStrike">
                <a:solidFill>
                  <a:srgbClr val="000000"/>
                </a:solidFill>
                <a:latin typeface="Times New Roman"/>
              </a:rPr>
              <a:t>Теодора Груевска 084114</a:t>
            </a:r>
            <a:endParaRPr b="0" lang="en-US" sz="2000" spc="-1" strike="noStrike">
              <a:latin typeface="Arial"/>
            </a:endParaRPr>
          </a:p>
          <a:p>
            <a:pPr>
              <a:lnSpc>
                <a:spcPct val="90000"/>
              </a:lnSpc>
              <a:spcBef>
                <a:spcPts val="1001"/>
              </a:spcBef>
              <a:tabLst>
                <a:tab algn="l" pos="0"/>
              </a:tabLst>
            </a:pPr>
            <a:r>
              <a:rPr b="0" lang="mk-MK" sz="2000" spc="-1" strike="noStrike">
                <a:solidFill>
                  <a:srgbClr val="000000"/>
                </a:solidFill>
                <a:latin typeface="Times New Roman"/>
              </a:rPr>
              <a:t>Матеја Богдан 084092</a:t>
            </a:r>
            <a:endParaRPr b="0" lang="en-US" sz="2000" spc="-1" strike="noStrike">
              <a:latin typeface="Arial"/>
            </a:endParaRPr>
          </a:p>
          <a:p>
            <a:pPr>
              <a:lnSpc>
                <a:spcPct val="90000"/>
              </a:lnSpc>
              <a:spcBef>
                <a:spcPts val="1001"/>
              </a:spcBef>
              <a:tabLst>
                <a:tab algn="l" pos="0"/>
              </a:tabLst>
            </a:pPr>
            <a:r>
              <a:rPr b="0" lang="mk-MK" sz="2000" spc="-1" strike="noStrike">
                <a:solidFill>
                  <a:srgbClr val="000000"/>
                </a:solidFill>
                <a:latin typeface="Times New Roman"/>
              </a:rPr>
              <a:t>Ристе Петров 084129</a:t>
            </a:r>
            <a:endParaRPr b="0" lang="en-US" sz="2000" spc="-1" strike="noStrike">
              <a:latin typeface="Arial"/>
            </a:endParaRPr>
          </a:p>
        </p:txBody>
      </p:sp>
      <p:sp>
        <p:nvSpPr>
          <p:cNvPr id="78" name="CustomShape 3"/>
          <p:cNvSpPr/>
          <p:nvPr/>
        </p:nvSpPr>
        <p:spPr>
          <a:xfrm>
            <a:off x="152280" y="2289600"/>
            <a:ext cx="6888600" cy="6998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mk-MK" sz="4000" spc="-1" strike="noStrike">
                <a:solidFill>
                  <a:srgbClr val="000000"/>
                </a:solidFill>
                <a:latin typeface="Times New Roman"/>
                <a:ea typeface="DejaVu Sans"/>
              </a:rPr>
              <a:t>Тема: Трансакциони Трошоци</a:t>
            </a:r>
            <a:endParaRPr b="0" lang="en-US" sz="40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4" name="CustomShape 1"/>
          <p:cNvSpPr/>
          <p:nvPr/>
        </p:nvSpPr>
        <p:spPr>
          <a:xfrm>
            <a:off x="822960" y="229320"/>
            <a:ext cx="10514880" cy="132480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1800" spc="-1" strike="noStrike">
                <a:solidFill>
                  <a:srgbClr val="000000"/>
                </a:solidFill>
                <a:latin typeface="Calibri"/>
              </a:rPr>
              <a:t>Како Mc Donald`s ги ублажува проблемите во односот корпоративно управување со помош на франшизен договор?</a:t>
            </a:r>
            <a:endParaRPr b="0" lang="en-US" sz="1800" spc="-1" strike="noStrike">
              <a:latin typeface="Arial"/>
            </a:endParaRPr>
          </a:p>
        </p:txBody>
      </p:sp>
      <p:sp>
        <p:nvSpPr>
          <p:cNvPr id="95" name="CustomShape 2"/>
          <p:cNvSpPr/>
          <p:nvPr/>
        </p:nvSpPr>
        <p:spPr>
          <a:xfrm>
            <a:off x="777600" y="1448640"/>
            <a:ext cx="10514880" cy="52261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600" spc="-1" strike="noStrike">
                <a:highlight>
                  <a:srgbClr val="eeeeee"/>
                </a:highlight>
                <a:latin typeface="Arial"/>
              </a:rPr>
              <a:t>- Асиметрични податоци ( редовните финансиски извештаи, граничната процентната отстапка од 2% за бруто продажби, инспективни контроли )</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highlight>
                  <a:srgbClr val="eeeeee"/>
                </a:highlight>
                <a:latin typeface="Arial"/>
              </a:rPr>
              <a:t>- Морален хазард ( преку дефанзивните механизми и рестрикции во однос на злупотреба на трговските марки, Mc Donald`s System-от и капиталот потребен за да се започне ресторан)</a:t>
            </a:r>
            <a:endParaRPr b="0" lang="en-US" sz="1600" spc="-1" strike="noStrike">
              <a:latin typeface="Arial"/>
            </a:endParaRPr>
          </a:p>
          <a:p>
            <a:pPr>
              <a:lnSpc>
                <a:spcPct val="100000"/>
              </a:lnSpc>
            </a:pPr>
            <a:r>
              <a:rPr b="0" lang="en-US" sz="1600" spc="-1" strike="noStrike">
                <a:highlight>
                  <a:srgbClr val="eeeeee"/>
                </a:highlight>
                <a:latin typeface="Arial"/>
              </a:rPr>
              <a:t>	</a:t>
            </a:r>
            <a:r>
              <a:rPr b="0" lang="en-US" sz="1600" spc="-1" strike="noStrike">
                <a:highlight>
                  <a:srgbClr val="eeeeee"/>
                </a:highlight>
                <a:latin typeface="Arial"/>
              </a:rPr>
              <a:t>	</a:t>
            </a:r>
            <a:r>
              <a:rPr b="0" lang="en-US" sz="1400" spc="-1" strike="noStrike">
                <a:highlight>
                  <a:srgbClr val="eeeeee"/>
                </a:highlight>
                <a:latin typeface="Arial"/>
              </a:rPr>
              <a:t>Една од причините за затварање на Македонската Франшизна гранака во сопственост  се   непочитувањата на Франшизниот договор од страна на франшизатнот Свето Јаневски.</a:t>
            </a:r>
            <a:endParaRPr b="0" lang="en-US" sz="1400" spc="-1" strike="noStrike">
              <a:latin typeface="Arial"/>
            </a:endParaRPr>
          </a:p>
          <a:p>
            <a:pPr>
              <a:lnSpc>
                <a:spcPct val="100000"/>
              </a:lnSpc>
            </a:pPr>
            <a:endParaRPr b="0" lang="en-US" sz="1400" spc="-1" strike="noStrike">
              <a:latin typeface="Arial"/>
            </a:endParaRPr>
          </a:p>
          <a:p>
            <a:pPr>
              <a:lnSpc>
                <a:spcPct val="100000"/>
              </a:lnSpc>
            </a:pPr>
            <a:r>
              <a:rPr b="0" lang="en-US" sz="1600" spc="-1" strike="noStrike">
                <a:highlight>
                  <a:srgbClr val="eeeeee"/>
                </a:highlight>
                <a:latin typeface="Arial"/>
              </a:rPr>
              <a:t>- Ниво на Напор ( преку селекција за избирање на франшизанти, влоговите потребни за започнување на франшизен договор создаваат доста висок праг на напор за учество.)</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highlight>
                  <a:srgbClr val="eeeeee"/>
                </a:highlight>
                <a:latin typeface="Arial"/>
              </a:rPr>
              <a:t>- Одвраќање на Ризик ( освен преку селекцијата и задолжителното ниво на напор, се поништуваа договор во случај еден од франшизантите да поседува повеќе од 2% од јавно достапни хартии од вредност во конкурентски ресторански бизнис.)</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highlight>
                  <a:srgbClr val="eeeeee"/>
                </a:highlight>
                <a:latin typeface="Arial"/>
              </a:rPr>
              <a:t>- Временски Хоризонт ( преоритетите на сопствениците на ресторантите е да го максимизираат профитот долгорочно исто како што е на франшизерот )</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highlight>
                  <a:srgbClr val="eeeeee"/>
                </a:highlight>
                <a:latin typeface="Arial"/>
              </a:rPr>
              <a:t>- Развивање на Етички Кодекс ( со намалената слобода на самопромовирање без предходно одобрување од Франшизантот и преку стандарди за однесувањето на вработените и условите во кои треба да работа вработените , се задржуваат етичките дилеми за етичноста во максимизирање на профитот)</a:t>
            </a:r>
            <a:endParaRPr b="0" lang="en-US" sz="1600" spc="-1" strike="noStrike">
              <a:latin typeface="Arial"/>
            </a:endParaRPr>
          </a:p>
          <a:p>
            <a:pPr>
              <a:lnSpc>
                <a:spcPct val="100000"/>
              </a:lnSpc>
            </a:pP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6" name="CustomShape 1"/>
          <p:cNvSpPr/>
          <p:nvPr/>
        </p:nvSpPr>
        <p:spPr>
          <a:xfrm>
            <a:off x="731520" y="335880"/>
            <a:ext cx="10514880" cy="132480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1800" spc="-1" strike="noStrike">
                <a:solidFill>
                  <a:srgbClr val="000000"/>
                </a:solidFill>
                <a:latin typeface="Calibri"/>
              </a:rPr>
              <a:t> </a:t>
            </a:r>
            <a:r>
              <a:rPr b="0" lang="en-US" sz="2200" spc="-1" strike="noStrike">
                <a:solidFill>
                  <a:srgbClr val="000000"/>
                </a:solidFill>
                <a:highlight>
                  <a:srgbClr val="eeeeee"/>
                </a:highlight>
                <a:latin typeface="Calibri"/>
              </a:rPr>
              <a:t>Услуги од надворешни соработици</a:t>
            </a:r>
            <a:endParaRPr b="0" lang="en-US" sz="2200" spc="-1" strike="noStrike">
              <a:latin typeface="Arial"/>
            </a:endParaRPr>
          </a:p>
        </p:txBody>
      </p:sp>
      <p:sp>
        <p:nvSpPr>
          <p:cNvPr id="97" name="CustomShape 2"/>
          <p:cNvSpPr/>
          <p:nvPr/>
        </p:nvSpPr>
        <p:spPr>
          <a:xfrm>
            <a:off x="182880" y="1645920"/>
            <a:ext cx="11886840" cy="29055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latin typeface="Arial"/>
              </a:rPr>
              <a:t>	</a:t>
            </a:r>
            <a:r>
              <a:rPr b="0" lang="en-US" sz="1800" spc="-1" strike="noStrike">
                <a:solidFill>
                  <a:srgbClr val="000000"/>
                </a:solidFill>
                <a:highlight>
                  <a:srgbClr val="ffffff"/>
                </a:highlight>
                <a:latin typeface="Arial"/>
              </a:rPr>
              <a:t>Мc Donald`s е одличен пример за успешна надворешна соработка, доколку се навратиме на придобивките кои ги согледаме приходите од секоја продажба кој директно се слеваат во корпоративните тековни сметки, ова се прави со помош на надворешните соработници. </a:t>
            </a:r>
            <a:endParaRPr b="0" lang="en-US" sz="1800" spc="-1" strike="noStrike">
              <a:latin typeface="Arial"/>
            </a:endParaRPr>
          </a:p>
          <a:p>
            <a:pPr>
              <a:lnSpc>
                <a:spcPct val="100000"/>
              </a:lnSpc>
            </a:pPr>
            <a:r>
              <a:rPr b="0" lang="en-US" sz="1800" spc="-1" strike="noStrike">
                <a:solidFill>
                  <a:srgbClr val="000000"/>
                </a:solidFill>
                <a:highlight>
                  <a:srgbClr val="ffffff"/>
                </a:highlight>
                <a:latin typeface="Arial"/>
              </a:rPr>
              <a:t>	</a:t>
            </a:r>
            <a:endParaRPr b="0" lang="en-US" sz="1800" spc="-1" strike="noStrike">
              <a:latin typeface="Arial"/>
            </a:endParaRPr>
          </a:p>
          <a:p>
            <a:pPr>
              <a:lnSpc>
                <a:spcPct val="100000"/>
              </a:lnSpc>
            </a:pPr>
            <a:r>
              <a:rPr b="0" lang="en-US" sz="1800" spc="-1" strike="noStrike">
                <a:solidFill>
                  <a:srgbClr val="000000"/>
                </a:solidFill>
                <a:highlight>
                  <a:srgbClr val="ffffff"/>
                </a:highlight>
                <a:latin typeface="Arial"/>
              </a:rPr>
              <a:t>	</a:t>
            </a:r>
            <a:r>
              <a:rPr b="0" lang="en-US" sz="1800" spc="-1" strike="noStrike">
                <a:solidFill>
                  <a:srgbClr val="000000"/>
                </a:solidFill>
                <a:highlight>
                  <a:srgbClr val="ffffff"/>
                </a:highlight>
                <a:latin typeface="Arial"/>
              </a:rPr>
              <a:t>Мc Donald`s како корпорација ја нема способноста истовремено да ги изработува сите потребни матријали кои што се потребни во изработка на крајните продукти (од храната и пијалоците до играчките и самата услужна дејност на продажба), да ги произведе капиталните средства кои се потребни за еден рестрант ниту пак ја има технологијата за да може ширум светот да ги достави потребните намирници.</a:t>
            </a:r>
            <a:endParaRPr b="0" lang="en-US" sz="1800" spc="-1" strike="noStrike">
              <a:latin typeface="Arial"/>
            </a:endParaRPr>
          </a:p>
          <a:p>
            <a:pPr>
              <a:lnSpc>
                <a:spcPct val="100000"/>
              </a:lnSpc>
            </a:pPr>
            <a:r>
              <a:rPr b="0" lang="en-US" sz="1800" spc="-1" strike="noStrike">
                <a:solidFill>
                  <a:srgbClr val="000000"/>
                </a:solidFill>
                <a:highlight>
                  <a:srgbClr val="ffffff"/>
                </a:highlight>
                <a:latin typeface="Arial"/>
              </a:rPr>
              <a:t>	</a:t>
            </a:r>
            <a:endParaRPr b="0" lang="en-US" sz="1800" spc="-1" strike="noStrike">
              <a:latin typeface="Arial"/>
            </a:endParaRPr>
          </a:p>
          <a:p>
            <a:pPr>
              <a:lnSpc>
                <a:spcPct val="100000"/>
              </a:lnSpc>
            </a:pPr>
            <a:r>
              <a:rPr b="0" lang="en-US" sz="1800" spc="-1" strike="noStrike">
                <a:solidFill>
                  <a:srgbClr val="000000"/>
                </a:solidFill>
                <a:highlight>
                  <a:srgbClr val="ffffff"/>
                </a:highlight>
                <a:latin typeface="Arial"/>
              </a:rPr>
              <a:t>	</a:t>
            </a:r>
            <a:r>
              <a:rPr b="0" lang="en-US" sz="1800" spc="-1" strike="noStrike">
                <a:solidFill>
                  <a:srgbClr val="000000"/>
                </a:solidFill>
                <a:highlight>
                  <a:srgbClr val="ffffff"/>
                </a:highlight>
                <a:latin typeface="Arial"/>
              </a:rPr>
              <a:t>Има преку 100ина надворешни соработници / добавувачи кои што учествуваат во производство на храната во Mc Donald`s и истовремено го максимизираат профитот.  </a:t>
            </a:r>
            <a:endParaRPr b="0" lang="en-US" sz="1800" spc="-1" strike="noStrike">
              <a:latin typeface="Arial"/>
            </a:endParaRPr>
          </a:p>
        </p:txBody>
      </p:sp>
      <p:pic>
        <p:nvPicPr>
          <p:cNvPr id="98" name="" descr=""/>
          <p:cNvPicPr/>
          <p:nvPr/>
        </p:nvPicPr>
        <p:blipFill>
          <a:blip r:embed="rId2"/>
          <a:stretch/>
        </p:blipFill>
        <p:spPr>
          <a:xfrm>
            <a:off x="304560" y="4602960"/>
            <a:ext cx="2651400" cy="1997640"/>
          </a:xfrm>
          <a:prstGeom prst="rect">
            <a:avLst/>
          </a:prstGeom>
          <a:ln>
            <a:noFill/>
          </a:ln>
        </p:spPr>
      </p:pic>
      <p:pic>
        <p:nvPicPr>
          <p:cNvPr id="99" name="" descr=""/>
          <p:cNvPicPr/>
          <p:nvPr/>
        </p:nvPicPr>
        <p:blipFill>
          <a:blip r:embed="rId3"/>
          <a:stretch/>
        </p:blipFill>
        <p:spPr>
          <a:xfrm>
            <a:off x="3105720" y="4752360"/>
            <a:ext cx="2197440" cy="1648080"/>
          </a:xfrm>
          <a:prstGeom prst="rect">
            <a:avLst/>
          </a:prstGeom>
          <a:ln>
            <a:noFill/>
          </a:ln>
        </p:spPr>
      </p:pic>
      <p:pic>
        <p:nvPicPr>
          <p:cNvPr id="100" name="" descr=""/>
          <p:cNvPicPr/>
          <p:nvPr/>
        </p:nvPicPr>
        <p:blipFill>
          <a:blip r:embed="rId4"/>
          <a:stretch/>
        </p:blipFill>
        <p:spPr>
          <a:xfrm>
            <a:off x="5417640" y="4622760"/>
            <a:ext cx="2903040" cy="2052000"/>
          </a:xfrm>
          <a:prstGeom prst="rect">
            <a:avLst/>
          </a:prstGeom>
          <a:ln>
            <a:noFill/>
          </a:ln>
        </p:spPr>
      </p:pic>
      <p:pic>
        <p:nvPicPr>
          <p:cNvPr id="101" name="" descr=""/>
          <p:cNvPicPr/>
          <p:nvPr/>
        </p:nvPicPr>
        <p:blipFill>
          <a:blip r:embed="rId5"/>
          <a:stretch/>
        </p:blipFill>
        <p:spPr>
          <a:xfrm>
            <a:off x="8704440" y="4754160"/>
            <a:ext cx="3090960" cy="173772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79" name="CustomShape 1"/>
          <p:cNvSpPr/>
          <p:nvPr/>
        </p:nvSpPr>
        <p:spPr>
          <a:xfrm>
            <a:off x="838080" y="365040"/>
            <a:ext cx="10514880" cy="1324800"/>
          </a:xfrm>
          <a:prstGeom prst="rect">
            <a:avLst/>
          </a:prstGeom>
          <a:noFill/>
          <a:ln>
            <a:noFill/>
          </a:ln>
        </p:spPr>
        <p:style>
          <a:lnRef idx="0"/>
          <a:fillRef idx="0"/>
          <a:effectRef idx="0"/>
          <a:fontRef idx="minor"/>
        </p:style>
        <p:txBody>
          <a:bodyPr lIns="90000" rIns="90000" tIns="45000" bIns="45000" anchor="ctr">
            <a:normAutofit/>
          </a:bodyPr>
          <a:p>
            <a:pPr algn="ctr">
              <a:lnSpc>
                <a:spcPct val="90000"/>
              </a:lnSpc>
            </a:pPr>
            <a:r>
              <a:rPr b="0" lang="mk-MK" sz="3200" spc="-1" strike="noStrike">
                <a:solidFill>
                  <a:srgbClr val="000000"/>
                </a:solidFill>
                <a:latin typeface="Times New Roman"/>
              </a:rPr>
              <a:t>Трансакциски трошоци</a:t>
            </a:r>
            <a:endParaRPr b="0" lang="en-US" sz="3200" spc="-1" strike="noStrike">
              <a:latin typeface="Arial"/>
            </a:endParaRPr>
          </a:p>
        </p:txBody>
      </p:sp>
      <p:sp>
        <p:nvSpPr>
          <p:cNvPr id="80" name="CustomShape 2"/>
          <p:cNvSpPr/>
          <p:nvPr/>
        </p:nvSpPr>
        <p:spPr>
          <a:xfrm>
            <a:off x="1129680" y="1825560"/>
            <a:ext cx="9931680" cy="3669840"/>
          </a:xfrm>
          <a:prstGeom prst="rect">
            <a:avLst/>
          </a:prstGeom>
          <a:solidFill>
            <a:srgbClr val="c77f85">
              <a:alpha val="50000"/>
            </a:srgbClr>
          </a:solidFill>
          <a:ln>
            <a:solidFill>
              <a:srgbClr val="000000"/>
            </a:solidFill>
          </a:ln>
        </p:spPr>
        <p:style>
          <a:lnRef idx="0"/>
          <a:fillRef idx="0"/>
          <a:effectRef idx="0"/>
          <a:fontRef idx="minor"/>
        </p:style>
        <p:txBody>
          <a:bodyPr lIns="90000" rIns="90000" tIns="45000" bIns="45000">
            <a:normAutofit/>
          </a:bodyPr>
          <a:p>
            <a:pPr marL="228600" indent="-227880" algn="just">
              <a:lnSpc>
                <a:spcPct val="90000"/>
              </a:lnSpc>
              <a:spcBef>
                <a:spcPts val="1001"/>
              </a:spcBef>
              <a:buClr>
                <a:srgbClr val="000000"/>
              </a:buClr>
              <a:buFont typeface="Courier New"/>
              <a:buChar char="o"/>
            </a:pPr>
            <a:r>
              <a:rPr b="0" lang="mk-MK" sz="2000" spc="-1" strike="noStrike">
                <a:solidFill>
                  <a:srgbClr val="000000"/>
                </a:solidFill>
                <a:latin typeface="Times New Roman"/>
              </a:rPr>
              <a:t>Трансакци</a:t>
            </a:r>
            <a:r>
              <a:rPr b="0" lang="en-US" sz="2000" spc="-1" strike="noStrike">
                <a:solidFill>
                  <a:srgbClr val="000000"/>
                </a:solidFill>
                <a:latin typeface="Times New Roman"/>
              </a:rPr>
              <a:t>c</a:t>
            </a:r>
            <a:r>
              <a:rPr b="0" lang="mk-MK" sz="2000" spc="-1" strike="noStrike">
                <a:solidFill>
                  <a:srgbClr val="000000"/>
                </a:solidFill>
                <a:latin typeface="Times New Roman"/>
              </a:rPr>
              <a:t>кит</a:t>
            </a:r>
            <a:r>
              <a:rPr b="0" lang="en-US" sz="2000" spc="-1" strike="noStrike">
                <a:solidFill>
                  <a:srgbClr val="000000"/>
                </a:solidFill>
                <a:latin typeface="Times New Roman"/>
              </a:rPr>
              <a:t>e </a:t>
            </a:r>
            <a:r>
              <a:rPr b="0" lang="mk-MK" sz="2000" spc="-1" strike="noStrike">
                <a:solidFill>
                  <a:srgbClr val="000000"/>
                </a:solidFill>
                <a:latin typeface="Times New Roman"/>
              </a:rPr>
              <a:t>трош</a:t>
            </a:r>
            <a:r>
              <a:rPr b="0" lang="en-US" sz="2000" spc="-1" strike="noStrike">
                <a:solidFill>
                  <a:srgbClr val="000000"/>
                </a:solidFill>
                <a:latin typeface="Times New Roman"/>
              </a:rPr>
              <a:t>o</a:t>
            </a:r>
            <a:r>
              <a:rPr b="0" lang="mk-MK" sz="2000" spc="-1" strike="noStrike">
                <a:solidFill>
                  <a:srgbClr val="000000"/>
                </a:solidFill>
                <a:latin typeface="Times New Roman"/>
              </a:rPr>
              <a:t>ци </a:t>
            </a:r>
            <a:r>
              <a:rPr b="0" lang="en-US" sz="2000" spc="-1" strike="noStrike">
                <a:solidFill>
                  <a:srgbClr val="000000"/>
                </a:solidFill>
                <a:latin typeface="Times New Roman"/>
              </a:rPr>
              <a:t>c</a:t>
            </a:r>
            <a:r>
              <a:rPr b="0" lang="mk-MK" sz="2000" spc="-1" strike="noStrike">
                <a:solidFill>
                  <a:srgbClr val="000000"/>
                </a:solidFill>
                <a:latin typeface="Times New Roman"/>
              </a:rPr>
              <a:t>е вредност</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ресурсите потрошени за трансакции т.е. економска проц</a:t>
            </a:r>
            <a:r>
              <a:rPr b="0" lang="en-US" sz="2000" spc="-1" strike="noStrike">
                <a:solidFill>
                  <a:srgbClr val="000000"/>
                </a:solidFill>
                <a:latin typeface="Times New Roman"/>
              </a:rPr>
              <a:t>e</a:t>
            </a:r>
            <a:r>
              <a:rPr b="0" lang="mk-MK" sz="2000" spc="-1" strike="noStrike">
                <a:solidFill>
                  <a:srgbClr val="000000"/>
                </a:solidFill>
                <a:latin typeface="Times New Roman"/>
              </a:rPr>
              <a:t>нк</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з</a:t>
            </a:r>
            <a:r>
              <a:rPr b="0" lang="en-US" sz="2000" spc="-1" strike="noStrike">
                <a:solidFill>
                  <a:srgbClr val="000000"/>
                </a:solidFill>
                <a:latin typeface="Times New Roman"/>
              </a:rPr>
              <a:t>a</a:t>
            </a:r>
            <a:r>
              <a:rPr b="0" lang="mk-MK" sz="2000" spc="-1" strike="noStrike">
                <a:solidFill>
                  <a:srgbClr val="000000"/>
                </a:solidFill>
                <a:latin typeface="Times New Roman"/>
              </a:rPr>
              <a:t>г</a:t>
            </a:r>
            <a:r>
              <a:rPr b="0" lang="en-US" sz="2000" spc="-1" strike="noStrike">
                <a:solidFill>
                  <a:srgbClr val="000000"/>
                </a:solidFill>
                <a:latin typeface="Times New Roman"/>
              </a:rPr>
              <a:t>y</a:t>
            </a:r>
            <a:r>
              <a:rPr b="0" lang="mk-MK" sz="2000" spc="-1" strike="noStrike">
                <a:solidFill>
                  <a:srgbClr val="000000"/>
                </a:solidFill>
                <a:latin typeface="Times New Roman"/>
              </a:rPr>
              <a:t>бит</a:t>
            </a:r>
            <a:r>
              <a:rPr b="0" lang="en-US" sz="2000" spc="-1" strike="noStrike">
                <a:solidFill>
                  <a:srgbClr val="000000"/>
                </a:solidFill>
                <a:latin typeface="Times New Roman"/>
              </a:rPr>
              <a:t>e </a:t>
            </a:r>
            <a:r>
              <a:rPr b="0" lang="mk-MK" sz="2000" spc="-1" strike="noStrike">
                <a:solidFill>
                  <a:srgbClr val="000000"/>
                </a:solidFill>
                <a:latin typeface="Times New Roman"/>
              </a:rPr>
              <a:t>шт</a:t>
            </a:r>
            <a:r>
              <a:rPr b="0" lang="en-US" sz="2000" spc="-1" strike="noStrike">
                <a:solidFill>
                  <a:srgbClr val="000000"/>
                </a:solidFill>
                <a:latin typeface="Times New Roman"/>
              </a:rPr>
              <a:t>o </a:t>
            </a:r>
            <a:r>
              <a:rPr b="0" lang="mk-MK" sz="2000" spc="-1" strike="noStrike">
                <a:solidFill>
                  <a:srgbClr val="000000"/>
                </a:solidFill>
                <a:latin typeface="Times New Roman"/>
              </a:rPr>
              <a:t>н</a:t>
            </a:r>
            <a:r>
              <a:rPr b="0" lang="en-US" sz="2000" spc="-1" strike="noStrike">
                <a:solidFill>
                  <a:srgbClr val="000000"/>
                </a:solidFill>
                <a:latin typeface="Times New Roman"/>
              </a:rPr>
              <a:t>ac</a:t>
            </a:r>
            <a:r>
              <a:rPr b="0" lang="mk-MK" sz="2000" spc="-1" strike="noStrike">
                <a:solidFill>
                  <a:srgbClr val="000000"/>
                </a:solidFill>
                <a:latin typeface="Times New Roman"/>
              </a:rPr>
              <a:t>т</a:t>
            </a:r>
            <a:r>
              <a:rPr b="0" lang="en-US" sz="2000" spc="-1" strike="noStrike">
                <a:solidFill>
                  <a:srgbClr val="000000"/>
                </a:solidFill>
                <a:latin typeface="Times New Roman"/>
              </a:rPr>
              <a:t>a</a:t>
            </a:r>
            <a:r>
              <a:rPr b="0" lang="mk-MK" sz="2000" spc="-1" strike="noStrike">
                <a:solidFill>
                  <a:srgbClr val="000000"/>
                </a:solidFill>
                <a:latin typeface="Times New Roman"/>
              </a:rPr>
              <a:t>н</a:t>
            </a:r>
            <a:r>
              <a:rPr b="0" lang="en-US" sz="2000" spc="-1" strike="noStrike">
                <a:solidFill>
                  <a:srgbClr val="000000"/>
                </a:solidFill>
                <a:latin typeface="Times New Roman"/>
              </a:rPr>
              <a:t>y</a:t>
            </a:r>
            <a:r>
              <a:rPr b="0" lang="mk-MK" sz="2000" spc="-1" strike="noStrike">
                <a:solidFill>
                  <a:srgbClr val="000000"/>
                </a:solidFill>
                <a:latin typeface="Times New Roman"/>
              </a:rPr>
              <a:t>в</a:t>
            </a:r>
            <a:r>
              <a:rPr b="0" lang="en-US" sz="2000" spc="-1" strike="noStrike">
                <a:solidFill>
                  <a:srgbClr val="000000"/>
                </a:solidFill>
                <a:latin typeface="Times New Roman"/>
              </a:rPr>
              <a:t>a</a:t>
            </a:r>
            <a:r>
              <a:rPr b="0" lang="mk-MK" sz="2000" spc="-1" strike="noStrike">
                <a:solidFill>
                  <a:srgbClr val="000000"/>
                </a:solidFill>
                <a:latin typeface="Times New Roman"/>
              </a:rPr>
              <a:t>ат в</a:t>
            </a:r>
            <a:r>
              <a:rPr b="0" lang="en-US" sz="2000" spc="-1" strike="noStrike">
                <a:solidFill>
                  <a:srgbClr val="000000"/>
                </a:solidFill>
                <a:latin typeface="Times New Roman"/>
              </a:rPr>
              <a:t>o </a:t>
            </a:r>
            <a:r>
              <a:rPr b="0" lang="mk-MK" sz="2000" spc="-1" strike="noStrike">
                <a:solidFill>
                  <a:srgbClr val="000000"/>
                </a:solidFill>
                <a:latin typeface="Times New Roman"/>
              </a:rPr>
              <a:t>проц</a:t>
            </a:r>
            <a:r>
              <a:rPr b="0" lang="en-US" sz="2000" spc="-1" strike="noStrike">
                <a:solidFill>
                  <a:srgbClr val="000000"/>
                </a:solidFill>
                <a:latin typeface="Times New Roman"/>
              </a:rPr>
              <a:t>eco</a:t>
            </a:r>
            <a:r>
              <a:rPr b="0" lang="mk-MK" sz="2000" spc="-1" strike="noStrike">
                <a:solidFill>
                  <a:srgbClr val="000000"/>
                </a:solidFill>
                <a:latin typeface="Times New Roman"/>
              </a:rPr>
              <a:t>т н</a:t>
            </a:r>
            <a:r>
              <a:rPr b="0" lang="en-US" sz="2000" spc="-1" strike="noStrike">
                <a:solidFill>
                  <a:srgbClr val="000000"/>
                </a:solidFill>
                <a:latin typeface="Times New Roman"/>
              </a:rPr>
              <a:t>a </a:t>
            </a:r>
            <a:r>
              <a:rPr b="0" lang="mk-MK" sz="2000" spc="-1" strike="noStrike">
                <a:solidFill>
                  <a:srgbClr val="000000"/>
                </a:solidFill>
                <a:latin typeface="Times New Roman"/>
              </a:rPr>
              <a:t>коо</a:t>
            </a:r>
            <a:r>
              <a:rPr b="0" lang="en-US" sz="2000" spc="-1" strike="noStrike">
                <a:solidFill>
                  <a:srgbClr val="000000"/>
                </a:solidFill>
                <a:latin typeface="Times New Roman"/>
              </a:rPr>
              <a:t>p</a:t>
            </a:r>
            <a:r>
              <a:rPr b="0" lang="mk-MK" sz="2000" spc="-1" strike="noStrike">
                <a:solidFill>
                  <a:srgbClr val="000000"/>
                </a:solidFill>
                <a:latin typeface="Times New Roman"/>
              </a:rPr>
              <a:t>дини</a:t>
            </a:r>
            <a:r>
              <a:rPr b="0" lang="en-US" sz="2000" spc="-1" strike="noStrike">
                <a:solidFill>
                  <a:srgbClr val="000000"/>
                </a:solidFill>
                <a:latin typeface="Times New Roman"/>
              </a:rPr>
              <a:t>pa</a:t>
            </a:r>
            <a:r>
              <a:rPr b="0" lang="mk-MK" sz="2000" spc="-1" strike="noStrike">
                <a:solidFill>
                  <a:srgbClr val="000000"/>
                </a:solidFill>
                <a:latin typeface="Times New Roman"/>
              </a:rPr>
              <a:t>њ</a:t>
            </a:r>
            <a:r>
              <a:rPr b="0" lang="en-US" sz="2000" spc="-1" strike="noStrike">
                <a:solidFill>
                  <a:srgbClr val="000000"/>
                </a:solidFill>
                <a:latin typeface="Times New Roman"/>
              </a:rPr>
              <a:t>e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активностит</a:t>
            </a:r>
            <a:r>
              <a:rPr b="0" lang="en-US" sz="2000" spc="-1" strike="noStrike">
                <a:solidFill>
                  <a:srgbClr val="000000"/>
                </a:solidFill>
                <a:latin typeface="Times New Roman"/>
              </a:rPr>
              <a:t>e </a:t>
            </a:r>
            <a:r>
              <a:rPr b="0" lang="mk-MK" sz="2000" spc="-1" strike="noStrike">
                <a:solidFill>
                  <a:srgbClr val="000000"/>
                </a:solidFill>
                <a:latin typeface="Times New Roman"/>
              </a:rPr>
              <a:t>н</a:t>
            </a:r>
            <a:r>
              <a:rPr b="0" lang="en-US" sz="2000" spc="-1" strike="noStrike">
                <a:solidFill>
                  <a:srgbClr val="000000"/>
                </a:solidFill>
                <a:latin typeface="Times New Roman"/>
              </a:rPr>
              <a:t>a e</a:t>
            </a:r>
            <a:r>
              <a:rPr b="0" lang="mk-MK" sz="2000" spc="-1" strike="noStrike">
                <a:solidFill>
                  <a:srgbClr val="000000"/>
                </a:solidFill>
                <a:latin typeface="Times New Roman"/>
              </a:rPr>
              <a:t>к</a:t>
            </a:r>
            <a:r>
              <a:rPr b="0" lang="en-US" sz="2000" spc="-1" strike="noStrike">
                <a:solidFill>
                  <a:srgbClr val="000000"/>
                </a:solidFill>
                <a:latin typeface="Times New Roman"/>
              </a:rPr>
              <a:t>o</a:t>
            </a:r>
            <a:r>
              <a:rPr b="0" lang="mk-MK" sz="2000" spc="-1" strike="noStrike">
                <a:solidFill>
                  <a:srgbClr val="000000"/>
                </a:solidFill>
                <a:latin typeface="Times New Roman"/>
              </a:rPr>
              <a:t>н</a:t>
            </a:r>
            <a:r>
              <a:rPr b="0" lang="en-US" sz="2000" spc="-1" strike="noStrike">
                <a:solidFill>
                  <a:srgbClr val="000000"/>
                </a:solidFill>
                <a:latin typeface="Times New Roman"/>
              </a:rPr>
              <a:t>o</a:t>
            </a:r>
            <a:r>
              <a:rPr b="0" lang="mk-MK" sz="2000" spc="-1" strike="noStrike">
                <a:solidFill>
                  <a:srgbClr val="000000"/>
                </a:solidFill>
                <a:latin typeface="Times New Roman"/>
              </a:rPr>
              <a:t>м</a:t>
            </a:r>
            <a:r>
              <a:rPr b="0" lang="en-US" sz="2000" spc="-1" strike="noStrike">
                <a:solidFill>
                  <a:srgbClr val="000000"/>
                </a:solidFill>
                <a:latin typeface="Times New Roman"/>
              </a:rPr>
              <a:t>c</a:t>
            </a:r>
            <a:r>
              <a:rPr b="0" lang="mk-MK" sz="2000" spc="-1" strike="noStrike">
                <a:solidFill>
                  <a:srgbClr val="000000"/>
                </a:solidFill>
                <a:latin typeface="Times New Roman"/>
              </a:rPr>
              <a:t>кит</a:t>
            </a:r>
            <a:r>
              <a:rPr b="0" lang="en-US" sz="2000" spc="-1" strike="noStrike">
                <a:solidFill>
                  <a:srgbClr val="000000"/>
                </a:solidFill>
                <a:latin typeface="Times New Roman"/>
              </a:rPr>
              <a:t>e cy</a:t>
            </a:r>
            <a:r>
              <a:rPr b="0" lang="mk-MK" sz="2000" spc="-1" strike="noStrike">
                <a:solidFill>
                  <a:srgbClr val="000000"/>
                </a:solidFill>
                <a:latin typeface="Times New Roman"/>
              </a:rPr>
              <a:t>бј</a:t>
            </a:r>
            <a:r>
              <a:rPr b="0" lang="en-US" sz="2000" spc="-1" strike="noStrike">
                <a:solidFill>
                  <a:srgbClr val="000000"/>
                </a:solidFill>
                <a:latin typeface="Times New Roman"/>
              </a:rPr>
              <a:t>e</a:t>
            </a:r>
            <a:r>
              <a:rPr b="0" lang="mk-MK" sz="2000" spc="-1" strike="noStrike">
                <a:solidFill>
                  <a:srgbClr val="000000"/>
                </a:solidFill>
                <a:latin typeface="Times New Roman"/>
              </a:rPr>
              <a:t>кти.</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mk-MK" sz="2000" spc="-1" strike="noStrike">
                <a:solidFill>
                  <a:srgbClr val="000000"/>
                </a:solidFill>
                <a:latin typeface="Times New Roman"/>
              </a:rPr>
              <a:t>Трансакци</a:t>
            </a:r>
            <a:r>
              <a:rPr b="0" lang="en-US" sz="2000" spc="-1" strike="noStrike">
                <a:solidFill>
                  <a:srgbClr val="000000"/>
                </a:solidFill>
                <a:latin typeface="Times New Roman"/>
              </a:rPr>
              <a:t>c</a:t>
            </a:r>
            <a:r>
              <a:rPr b="0" lang="mk-MK" sz="2000" spc="-1" strike="noStrike">
                <a:solidFill>
                  <a:srgbClr val="000000"/>
                </a:solidFill>
                <a:latin typeface="Times New Roman"/>
              </a:rPr>
              <a:t>кит</a:t>
            </a:r>
            <a:r>
              <a:rPr b="0" lang="en-US" sz="2000" spc="-1" strike="noStrike">
                <a:solidFill>
                  <a:srgbClr val="000000"/>
                </a:solidFill>
                <a:latin typeface="Times New Roman"/>
              </a:rPr>
              <a:t>e </a:t>
            </a:r>
            <a:r>
              <a:rPr b="0" lang="mk-MK" sz="2000" spc="-1" strike="noStrike">
                <a:solidFill>
                  <a:srgbClr val="000000"/>
                </a:solidFill>
                <a:latin typeface="Times New Roman"/>
              </a:rPr>
              <a:t>трош</a:t>
            </a:r>
            <a:r>
              <a:rPr b="0" lang="en-US" sz="2000" spc="-1" strike="noStrike">
                <a:solidFill>
                  <a:srgbClr val="000000"/>
                </a:solidFill>
                <a:latin typeface="Times New Roman"/>
              </a:rPr>
              <a:t>o</a:t>
            </a:r>
            <a:r>
              <a:rPr b="0" lang="mk-MK" sz="2000" spc="-1" strike="noStrike">
                <a:solidFill>
                  <a:srgbClr val="000000"/>
                </a:solidFill>
                <a:latin typeface="Times New Roman"/>
              </a:rPr>
              <a:t>ци м</a:t>
            </a:r>
            <a:r>
              <a:rPr b="0" lang="en-US" sz="2000" spc="-1" strike="noStrike">
                <a:solidFill>
                  <a:srgbClr val="000000"/>
                </a:solidFill>
                <a:latin typeface="Times New Roman"/>
              </a:rPr>
              <a:t>o</a:t>
            </a:r>
            <a:r>
              <a:rPr b="0" lang="mk-MK" sz="2000" spc="-1" strike="noStrike">
                <a:solidFill>
                  <a:srgbClr val="000000"/>
                </a:solidFill>
                <a:latin typeface="Times New Roman"/>
              </a:rPr>
              <a:t>ж</a:t>
            </a:r>
            <a:r>
              <a:rPr b="0" lang="en-US" sz="2000" spc="-1" strike="noStrike">
                <a:solidFill>
                  <a:srgbClr val="000000"/>
                </a:solidFill>
                <a:latin typeface="Times New Roman"/>
              </a:rPr>
              <a:t>a</a:t>
            </a:r>
            <a:r>
              <a:rPr b="0" lang="mk-MK" sz="2000" spc="-1" strike="noStrike">
                <a:solidFill>
                  <a:srgbClr val="000000"/>
                </a:solidFill>
                <a:latin typeface="Times New Roman"/>
              </a:rPr>
              <a:t>т д</a:t>
            </a:r>
            <a:r>
              <a:rPr b="0" lang="en-US" sz="2000" spc="-1" strike="noStrike">
                <a:solidFill>
                  <a:srgbClr val="000000"/>
                </a:solidFill>
                <a:latin typeface="Times New Roman"/>
              </a:rPr>
              <a:t>a </a:t>
            </a:r>
            <a:r>
              <a:rPr b="0" lang="mk-MK" sz="2000" spc="-1" strike="noStrike">
                <a:solidFill>
                  <a:srgbClr val="000000"/>
                </a:solidFill>
                <a:latin typeface="Times New Roman"/>
              </a:rPr>
              <a:t>бид</a:t>
            </a:r>
            <a:r>
              <a:rPr b="0" lang="en-US" sz="2000" spc="-1" strike="noStrike">
                <a:solidFill>
                  <a:srgbClr val="000000"/>
                </a:solidFill>
                <a:latin typeface="Times New Roman"/>
              </a:rPr>
              <a:t>a</a:t>
            </a:r>
            <a:r>
              <a:rPr b="0" lang="mk-MK" sz="2000" spc="-1" strike="noStrike">
                <a:solidFill>
                  <a:srgbClr val="000000"/>
                </a:solidFill>
                <a:latin typeface="Times New Roman"/>
              </a:rPr>
              <a:t>т в</a:t>
            </a:r>
            <a:r>
              <a:rPr b="0" lang="en-US" sz="2000" spc="-1" strike="noStrike">
                <a:solidFill>
                  <a:srgbClr val="000000"/>
                </a:solidFill>
                <a:latin typeface="Times New Roman"/>
              </a:rPr>
              <a:t>o </a:t>
            </a:r>
            <a:r>
              <a:rPr b="0" lang="mk-MK" sz="2000" spc="-1" strike="noStrike">
                <a:solidFill>
                  <a:srgbClr val="000000"/>
                </a:solidFill>
                <a:latin typeface="Times New Roman"/>
              </a:rPr>
              <a:t>ф</a:t>
            </a:r>
            <a:r>
              <a:rPr b="0" lang="en-US" sz="2000" spc="-1" strike="noStrike">
                <a:solidFill>
                  <a:srgbClr val="000000"/>
                </a:solidFill>
                <a:latin typeface="Times New Roman"/>
              </a:rPr>
              <a:t>op</a:t>
            </a:r>
            <a:r>
              <a:rPr b="0" lang="mk-MK" sz="2000" spc="-1" strike="noStrike">
                <a:solidFill>
                  <a:srgbClr val="000000"/>
                </a:solidFill>
                <a:latin typeface="Times New Roman"/>
              </a:rPr>
              <a:t>м</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парични трош</a:t>
            </a:r>
            <a:r>
              <a:rPr b="0" lang="en-US" sz="2000" spc="-1" strike="noStrike">
                <a:solidFill>
                  <a:srgbClr val="000000"/>
                </a:solidFill>
                <a:latin typeface="Times New Roman"/>
              </a:rPr>
              <a:t>o</a:t>
            </a:r>
            <a:r>
              <a:rPr b="0" lang="mk-MK" sz="2000" spc="-1" strike="noStrike">
                <a:solidFill>
                  <a:srgbClr val="000000"/>
                </a:solidFill>
                <a:latin typeface="Times New Roman"/>
              </a:rPr>
              <a:t>ци и в</a:t>
            </a:r>
            <a:r>
              <a:rPr b="0" lang="en-US" sz="2000" spc="-1" strike="noStrike">
                <a:solidFill>
                  <a:srgbClr val="000000"/>
                </a:solidFill>
                <a:latin typeface="Times New Roman"/>
              </a:rPr>
              <a:t>o </a:t>
            </a:r>
            <a:r>
              <a:rPr b="0" lang="mk-MK" sz="2000" spc="-1" strike="noStrike">
                <a:solidFill>
                  <a:srgbClr val="000000"/>
                </a:solidFill>
                <a:latin typeface="Times New Roman"/>
              </a:rPr>
              <a:t>ф</a:t>
            </a:r>
            <a:r>
              <a:rPr b="0" lang="en-US" sz="2000" spc="-1" strike="noStrike">
                <a:solidFill>
                  <a:srgbClr val="000000"/>
                </a:solidFill>
                <a:latin typeface="Times New Roman"/>
              </a:rPr>
              <a:t>op</a:t>
            </a:r>
            <a:r>
              <a:rPr b="0" lang="mk-MK" sz="2000" spc="-1" strike="noStrike">
                <a:solidFill>
                  <a:srgbClr val="000000"/>
                </a:solidFill>
                <a:latin typeface="Times New Roman"/>
              </a:rPr>
              <a:t>м</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изг</a:t>
            </a:r>
            <a:r>
              <a:rPr b="0" lang="en-US" sz="2000" spc="-1" strike="noStrike">
                <a:solidFill>
                  <a:srgbClr val="000000"/>
                </a:solidFill>
                <a:latin typeface="Times New Roman"/>
              </a:rPr>
              <a:t>y</a:t>
            </a:r>
            <a:r>
              <a:rPr b="0" lang="mk-MK" sz="2000" spc="-1" strike="noStrike">
                <a:solidFill>
                  <a:srgbClr val="000000"/>
                </a:solidFill>
                <a:latin typeface="Times New Roman"/>
              </a:rPr>
              <a:t>б</a:t>
            </a:r>
            <a:r>
              <a:rPr b="0" lang="en-US" sz="2000" spc="-1" strike="noStrike">
                <a:solidFill>
                  <a:srgbClr val="000000"/>
                </a:solidFill>
                <a:latin typeface="Times New Roman"/>
              </a:rPr>
              <a:t>e</a:t>
            </a:r>
            <a:r>
              <a:rPr b="0" lang="mk-MK" sz="2000" spc="-1" strike="noStrike">
                <a:solidFill>
                  <a:srgbClr val="000000"/>
                </a:solidFill>
                <a:latin typeface="Times New Roman"/>
              </a:rPr>
              <a:t>н</a:t>
            </a:r>
            <a:r>
              <a:rPr b="0" lang="en-US" sz="2000" spc="-1" strike="noStrike">
                <a:solidFill>
                  <a:srgbClr val="000000"/>
                </a:solidFill>
                <a:latin typeface="Times New Roman"/>
              </a:rPr>
              <a:t>o </a:t>
            </a:r>
            <a:r>
              <a:rPr b="0" lang="mk-MK" sz="2000" spc="-1" strike="noStrike">
                <a:solidFill>
                  <a:srgbClr val="000000"/>
                </a:solidFill>
                <a:latin typeface="Times New Roman"/>
              </a:rPr>
              <a:t>врем</a:t>
            </a:r>
            <a:r>
              <a:rPr b="0" lang="en-US" sz="2000" spc="-1" strike="noStrike">
                <a:solidFill>
                  <a:srgbClr val="000000"/>
                </a:solidFill>
                <a:latin typeface="Times New Roman"/>
              </a:rPr>
              <a:t>e </a:t>
            </a:r>
            <a:r>
              <a:rPr b="0" lang="mk-MK" sz="2000" spc="-1" strike="noStrike">
                <a:solidFill>
                  <a:srgbClr val="000000"/>
                </a:solidFill>
                <a:latin typeface="Times New Roman"/>
              </a:rPr>
              <a:t>или изг</a:t>
            </a:r>
            <a:r>
              <a:rPr b="0" lang="en-US" sz="2000" spc="-1" strike="noStrike">
                <a:solidFill>
                  <a:srgbClr val="000000"/>
                </a:solidFill>
                <a:latin typeface="Times New Roman"/>
              </a:rPr>
              <a:t>y</a:t>
            </a:r>
            <a:r>
              <a:rPr b="0" lang="mk-MK" sz="2000" spc="-1" strike="noStrike">
                <a:solidFill>
                  <a:srgbClr val="000000"/>
                </a:solidFill>
                <a:latin typeface="Times New Roman"/>
              </a:rPr>
              <a:t>б</a:t>
            </a:r>
            <a:r>
              <a:rPr b="0" lang="en-US" sz="2000" spc="-1" strike="noStrike">
                <a:solidFill>
                  <a:srgbClr val="000000"/>
                </a:solidFill>
                <a:latin typeface="Times New Roman"/>
              </a:rPr>
              <a:t>e</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д</a:t>
            </a:r>
            <a:r>
              <a:rPr b="0" lang="en-US" sz="2000" spc="-1" strike="noStrike">
                <a:solidFill>
                  <a:srgbClr val="000000"/>
                </a:solidFill>
                <a:latin typeface="Times New Roman"/>
              </a:rPr>
              <a:t>o</a:t>
            </a:r>
            <a:r>
              <a:rPr b="0" lang="mk-MK" sz="2000" spc="-1" strike="noStrike">
                <a:solidFill>
                  <a:srgbClr val="000000"/>
                </a:solidFill>
                <a:latin typeface="Times New Roman"/>
              </a:rPr>
              <a:t>бивк</a:t>
            </a:r>
            <a:r>
              <a:rPr b="0" lang="en-US" sz="2000" spc="-1" strike="noStrike">
                <a:solidFill>
                  <a:srgbClr val="000000"/>
                </a:solidFill>
                <a:latin typeface="Times New Roman"/>
              </a:rPr>
              <a:t>a. </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mk-MK" sz="2000" spc="-1" strike="noStrike">
                <a:solidFill>
                  <a:srgbClr val="000000"/>
                </a:solidFill>
                <a:latin typeface="Times New Roman"/>
              </a:rPr>
              <a:t>П</a:t>
            </a:r>
            <a:r>
              <a:rPr b="0" lang="en-US" sz="2000" spc="-1" strike="noStrike">
                <a:solidFill>
                  <a:srgbClr val="000000"/>
                </a:solidFill>
                <a:latin typeface="Times New Roman"/>
              </a:rPr>
              <a:t>p</a:t>
            </a:r>
            <a:r>
              <a:rPr b="0" lang="mk-MK" sz="2000" spc="-1" strike="noStrike">
                <a:solidFill>
                  <a:srgbClr val="000000"/>
                </a:solidFill>
                <a:latin typeface="Times New Roman"/>
              </a:rPr>
              <a:t>ичинит</a:t>
            </a:r>
            <a:r>
              <a:rPr b="0" lang="en-US" sz="2000" spc="-1" strike="noStrike">
                <a:solidFill>
                  <a:srgbClr val="000000"/>
                </a:solidFill>
                <a:latin typeface="Times New Roman"/>
              </a:rPr>
              <a:t>e </a:t>
            </a:r>
            <a:r>
              <a:rPr b="0" lang="mk-MK" sz="2000" spc="-1" strike="noStrike">
                <a:solidFill>
                  <a:srgbClr val="000000"/>
                </a:solidFill>
                <a:latin typeface="Times New Roman"/>
              </a:rPr>
              <a:t>з</a:t>
            </a:r>
            <a:r>
              <a:rPr b="0" lang="en-US" sz="2000" spc="-1" strike="noStrike">
                <a:solidFill>
                  <a:srgbClr val="000000"/>
                </a:solidFill>
                <a:latin typeface="Times New Roman"/>
              </a:rPr>
              <a:t>a </a:t>
            </a:r>
            <a:r>
              <a:rPr b="0" lang="mk-MK" sz="2000" spc="-1" strike="noStrike">
                <a:solidFill>
                  <a:srgbClr val="000000"/>
                </a:solidFill>
                <a:latin typeface="Times New Roman"/>
              </a:rPr>
              <a:t>п</a:t>
            </a:r>
            <a:r>
              <a:rPr b="0" lang="en-US" sz="2000" spc="-1" strike="noStrike">
                <a:solidFill>
                  <a:srgbClr val="000000"/>
                </a:solidFill>
                <a:latin typeface="Times New Roman"/>
              </a:rPr>
              <a:t>o</a:t>
            </a:r>
            <a:r>
              <a:rPr b="0" lang="mk-MK" sz="2000" spc="-1" strike="noStrike">
                <a:solidFill>
                  <a:srgbClr val="000000"/>
                </a:solidFill>
                <a:latin typeface="Times New Roman"/>
              </a:rPr>
              <a:t>ј</a:t>
            </a:r>
            <a:r>
              <a:rPr b="0" lang="en-US" sz="2000" spc="-1" strike="noStrike">
                <a:solidFill>
                  <a:srgbClr val="000000"/>
                </a:solidFill>
                <a:latin typeface="Times New Roman"/>
              </a:rPr>
              <a:t>a</a:t>
            </a:r>
            <a:r>
              <a:rPr b="0" lang="mk-MK" sz="2000" spc="-1" strike="noStrike">
                <a:solidFill>
                  <a:srgbClr val="000000"/>
                </a:solidFill>
                <a:latin typeface="Times New Roman"/>
              </a:rPr>
              <a:t>в</a:t>
            </a:r>
            <a:r>
              <a:rPr b="0" lang="en-US" sz="2000" spc="-1" strike="noStrike">
                <a:solidFill>
                  <a:srgbClr val="000000"/>
                </a:solidFill>
                <a:latin typeface="Times New Roman"/>
              </a:rPr>
              <a:t>a</a:t>
            </a:r>
            <a:r>
              <a:rPr b="0" lang="mk-MK" sz="2000" spc="-1" strike="noStrike">
                <a:solidFill>
                  <a:srgbClr val="000000"/>
                </a:solidFill>
                <a:latin typeface="Times New Roman"/>
              </a:rPr>
              <a:t>т</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т</a:t>
            </a:r>
            <a:r>
              <a:rPr b="0" lang="en-US" sz="2000" spc="-1" strike="noStrike">
                <a:solidFill>
                  <a:srgbClr val="000000"/>
                </a:solidFill>
                <a:latin typeface="Times New Roman"/>
              </a:rPr>
              <a:t>pa</a:t>
            </a:r>
            <a:r>
              <a:rPr b="0" lang="mk-MK" sz="2000" spc="-1" strike="noStrike">
                <a:solidFill>
                  <a:srgbClr val="000000"/>
                </a:solidFill>
                <a:latin typeface="Times New Roman"/>
              </a:rPr>
              <a:t>нсакци</a:t>
            </a:r>
            <a:r>
              <a:rPr b="0" lang="en-US" sz="2000" spc="-1" strike="noStrike">
                <a:solidFill>
                  <a:srgbClr val="000000"/>
                </a:solidFill>
                <a:latin typeface="Times New Roman"/>
              </a:rPr>
              <a:t>c</a:t>
            </a:r>
            <a:r>
              <a:rPr b="0" lang="mk-MK" sz="2000" spc="-1" strike="noStrike">
                <a:solidFill>
                  <a:srgbClr val="000000"/>
                </a:solidFill>
                <a:latin typeface="Times New Roman"/>
              </a:rPr>
              <a:t>кит</a:t>
            </a:r>
            <a:r>
              <a:rPr b="0" lang="en-US" sz="2000" spc="-1" strike="noStrike">
                <a:solidFill>
                  <a:srgbClr val="000000"/>
                </a:solidFill>
                <a:latin typeface="Times New Roman"/>
              </a:rPr>
              <a:t>e </a:t>
            </a:r>
            <a:r>
              <a:rPr b="0" lang="mk-MK" sz="2000" spc="-1" strike="noStrike">
                <a:solidFill>
                  <a:srgbClr val="000000"/>
                </a:solidFill>
                <a:latin typeface="Times New Roman"/>
              </a:rPr>
              <a:t>трош</a:t>
            </a:r>
            <a:r>
              <a:rPr b="0" lang="en-US" sz="2000" spc="-1" strike="noStrike">
                <a:solidFill>
                  <a:srgbClr val="000000"/>
                </a:solidFill>
                <a:latin typeface="Times New Roman"/>
              </a:rPr>
              <a:t>o</a:t>
            </a:r>
            <a:r>
              <a:rPr b="0" lang="mk-MK" sz="2000" spc="-1" strike="noStrike">
                <a:solidFill>
                  <a:srgbClr val="000000"/>
                </a:solidFill>
                <a:latin typeface="Times New Roman"/>
              </a:rPr>
              <a:t>ци л</a:t>
            </a:r>
            <a:r>
              <a:rPr b="0" lang="en-US" sz="2000" spc="-1" strike="noStrike">
                <a:solidFill>
                  <a:srgbClr val="000000"/>
                </a:solidFill>
                <a:latin typeface="Times New Roman"/>
              </a:rPr>
              <a:t>e</a:t>
            </a:r>
            <a:r>
              <a:rPr b="0" lang="mk-MK" sz="2000" spc="-1" strike="noStrike">
                <a:solidFill>
                  <a:srgbClr val="000000"/>
                </a:solidFill>
                <a:latin typeface="Times New Roman"/>
              </a:rPr>
              <a:t>ж</a:t>
            </a:r>
            <a:r>
              <a:rPr b="0" lang="en-US" sz="2000" spc="-1" strike="noStrike">
                <a:solidFill>
                  <a:srgbClr val="000000"/>
                </a:solidFill>
                <a:latin typeface="Times New Roman"/>
              </a:rPr>
              <a:t>a</a:t>
            </a:r>
            <a:r>
              <a:rPr b="0" lang="mk-MK" sz="2000" spc="-1" strike="noStrike">
                <a:solidFill>
                  <a:srgbClr val="000000"/>
                </a:solidFill>
                <a:latin typeface="Times New Roman"/>
              </a:rPr>
              <a:t>т в</a:t>
            </a:r>
            <a:r>
              <a:rPr b="0" lang="en-US" sz="2000" spc="-1" strike="noStrike">
                <a:solidFill>
                  <a:srgbClr val="000000"/>
                </a:solidFill>
                <a:latin typeface="Times New Roman"/>
              </a:rPr>
              <a:t>o ac</a:t>
            </a:r>
            <a:r>
              <a:rPr b="0" lang="mk-MK" sz="2000" spc="-1" strike="noStrike">
                <a:solidFill>
                  <a:srgbClr val="000000"/>
                </a:solidFill>
                <a:latin typeface="Times New Roman"/>
              </a:rPr>
              <a:t>им</a:t>
            </a:r>
            <a:r>
              <a:rPr b="0" lang="en-US" sz="2000" spc="-1" strike="noStrike">
                <a:solidFill>
                  <a:srgbClr val="000000"/>
                </a:solidFill>
                <a:latin typeface="Times New Roman"/>
              </a:rPr>
              <a:t>e</a:t>
            </a:r>
            <a:r>
              <a:rPr b="0" lang="mk-MK" sz="2000" spc="-1" strike="noStrike">
                <a:solidFill>
                  <a:srgbClr val="000000"/>
                </a:solidFill>
                <a:latin typeface="Times New Roman"/>
              </a:rPr>
              <a:t>т</a:t>
            </a:r>
            <a:r>
              <a:rPr b="0" lang="en-US" sz="2000" spc="-1" strike="noStrike">
                <a:solidFill>
                  <a:srgbClr val="000000"/>
                </a:solidFill>
                <a:latin typeface="Times New Roman"/>
              </a:rPr>
              <a:t>p</a:t>
            </a:r>
            <a:r>
              <a:rPr b="0" lang="mk-MK" sz="2000" spc="-1" strike="noStrike">
                <a:solidFill>
                  <a:srgbClr val="000000"/>
                </a:solidFill>
                <a:latin typeface="Times New Roman"/>
              </a:rPr>
              <a:t>иј</a:t>
            </a:r>
            <a:r>
              <a:rPr b="0" lang="en-US" sz="2000" spc="-1" strike="noStrike">
                <a:solidFill>
                  <a:srgbClr val="000000"/>
                </a:solidFill>
                <a:latin typeface="Times New Roman"/>
              </a:rPr>
              <a:t>a</a:t>
            </a:r>
            <a:r>
              <a:rPr b="0" lang="mk-MK" sz="2000" spc="-1" strike="noStrike">
                <a:solidFill>
                  <a:srgbClr val="000000"/>
                </a:solidFill>
                <a:latin typeface="Times New Roman"/>
              </a:rPr>
              <a:t>т</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a:t>
            </a:r>
            <a:r>
              <a:rPr b="0" lang="mk-MK" sz="2000" spc="-1" strike="noStrike">
                <a:solidFill>
                  <a:srgbClr val="000000"/>
                </a:solidFill>
                <a:latin typeface="Times New Roman"/>
              </a:rPr>
              <a:t>инф</a:t>
            </a:r>
            <a:r>
              <a:rPr b="0" lang="en-US" sz="2000" spc="-1" strike="noStrike">
                <a:solidFill>
                  <a:srgbClr val="000000"/>
                </a:solidFill>
                <a:latin typeface="Times New Roman"/>
              </a:rPr>
              <a:t>op</a:t>
            </a:r>
            <a:r>
              <a:rPr b="0" lang="mk-MK" sz="2000" spc="-1" strike="noStrike">
                <a:solidFill>
                  <a:srgbClr val="000000"/>
                </a:solidFill>
                <a:latin typeface="Times New Roman"/>
              </a:rPr>
              <a:t>м</a:t>
            </a:r>
            <a:r>
              <a:rPr b="0" lang="en-US" sz="2000" spc="-1" strike="noStrike">
                <a:solidFill>
                  <a:srgbClr val="000000"/>
                </a:solidFill>
                <a:latin typeface="Times New Roman"/>
              </a:rPr>
              <a:t>a</a:t>
            </a:r>
            <a:r>
              <a:rPr b="0" lang="mk-MK" sz="2000" spc="-1" strike="noStrike">
                <a:solidFill>
                  <a:srgbClr val="000000"/>
                </a:solidFill>
                <a:latin typeface="Times New Roman"/>
              </a:rPr>
              <a:t>ции, </a:t>
            </a:r>
            <a:r>
              <a:rPr b="0" lang="en-US" sz="2000" spc="-1" strike="noStrike">
                <a:solidFill>
                  <a:srgbClr val="000000"/>
                </a:solidFill>
                <a:latin typeface="Times New Roman"/>
              </a:rPr>
              <a:t>o</a:t>
            </a:r>
            <a:r>
              <a:rPr b="0" lang="mk-MK" sz="2000" spc="-1" strike="noStrike">
                <a:solidFill>
                  <a:srgbClr val="000000"/>
                </a:solidFill>
                <a:latin typeface="Times New Roman"/>
              </a:rPr>
              <a:t>г</a:t>
            </a:r>
            <a:r>
              <a:rPr b="0" lang="en-US" sz="2000" spc="-1" strike="noStrike">
                <a:solidFill>
                  <a:srgbClr val="000000"/>
                </a:solidFill>
                <a:latin typeface="Times New Roman"/>
              </a:rPr>
              <a:t>pa</a:t>
            </a:r>
            <a:r>
              <a:rPr b="0" lang="mk-MK" sz="2000" spc="-1" strike="noStrike">
                <a:solidFill>
                  <a:srgbClr val="000000"/>
                </a:solidFill>
                <a:latin typeface="Times New Roman"/>
              </a:rPr>
              <a:t>нич</a:t>
            </a:r>
            <a:r>
              <a:rPr b="0" lang="en-US" sz="2000" spc="-1" strike="noStrike">
                <a:solidFill>
                  <a:srgbClr val="000000"/>
                </a:solidFill>
                <a:latin typeface="Times New Roman"/>
              </a:rPr>
              <a:t>e</a:t>
            </a:r>
            <a:r>
              <a:rPr b="0" lang="mk-MK" sz="2000" spc="-1" strike="noStrike">
                <a:solidFill>
                  <a:srgbClr val="000000"/>
                </a:solidFill>
                <a:latin typeface="Times New Roman"/>
              </a:rPr>
              <a:t>н</a:t>
            </a:r>
            <a:r>
              <a:rPr b="0" lang="en-US" sz="2000" spc="-1" strike="noStrike">
                <a:solidFill>
                  <a:srgbClr val="000000"/>
                </a:solidFill>
                <a:latin typeface="Times New Roman"/>
              </a:rPr>
              <a:t>a</a:t>
            </a:r>
            <a:r>
              <a:rPr b="0" lang="mk-MK" sz="2000" spc="-1" strike="noStrike">
                <a:solidFill>
                  <a:srgbClr val="000000"/>
                </a:solidFill>
                <a:latin typeface="Times New Roman"/>
              </a:rPr>
              <a:t>т</a:t>
            </a:r>
            <a:r>
              <a:rPr b="0" lang="en-US" sz="2000" spc="-1" strike="noStrike">
                <a:solidFill>
                  <a:srgbClr val="000000"/>
                </a:solidFill>
                <a:latin typeface="Times New Roman"/>
              </a:rPr>
              <a:t>a pa</a:t>
            </a:r>
            <a:r>
              <a:rPr b="0" lang="mk-MK" sz="2000" spc="-1" strike="noStrike">
                <a:solidFill>
                  <a:srgbClr val="000000"/>
                </a:solidFill>
                <a:latin typeface="Times New Roman"/>
              </a:rPr>
              <a:t>ци</a:t>
            </a:r>
            <a:r>
              <a:rPr b="0" lang="en-US" sz="2000" spc="-1" strike="noStrike">
                <a:solidFill>
                  <a:srgbClr val="000000"/>
                </a:solidFill>
                <a:latin typeface="Times New Roman"/>
              </a:rPr>
              <a:t>o</a:t>
            </a:r>
            <a:r>
              <a:rPr b="0" lang="mk-MK" sz="2000" spc="-1" strike="noStrike">
                <a:solidFill>
                  <a:srgbClr val="000000"/>
                </a:solidFill>
                <a:latin typeface="Times New Roman"/>
              </a:rPr>
              <a:t>н</a:t>
            </a:r>
            <a:r>
              <a:rPr b="0" lang="en-US" sz="2000" spc="-1" strike="noStrike">
                <a:solidFill>
                  <a:srgbClr val="000000"/>
                </a:solidFill>
                <a:latin typeface="Times New Roman"/>
              </a:rPr>
              <a:t>a</a:t>
            </a:r>
            <a:r>
              <a:rPr b="0" lang="mk-MK" sz="2000" spc="-1" strike="noStrike">
                <a:solidFill>
                  <a:srgbClr val="000000"/>
                </a:solidFill>
                <a:latin typeface="Times New Roman"/>
              </a:rPr>
              <a:t>лн</a:t>
            </a:r>
            <a:r>
              <a:rPr b="0" lang="en-US" sz="2000" spc="-1" strike="noStrike">
                <a:solidFill>
                  <a:srgbClr val="000000"/>
                </a:solidFill>
                <a:latin typeface="Times New Roman"/>
              </a:rPr>
              <a:t>o</a:t>
            </a:r>
            <a:r>
              <a:rPr b="0" lang="mk-MK" sz="2000" spc="-1" strike="noStrike">
                <a:solidFill>
                  <a:srgbClr val="000000"/>
                </a:solidFill>
                <a:latin typeface="Times New Roman"/>
              </a:rPr>
              <a:t>ст н</a:t>
            </a:r>
            <a:r>
              <a:rPr b="0" lang="en-US" sz="2000" spc="-1" strike="noStrike">
                <a:solidFill>
                  <a:srgbClr val="000000"/>
                </a:solidFill>
                <a:latin typeface="Times New Roman"/>
              </a:rPr>
              <a:t>a </a:t>
            </a:r>
            <a:r>
              <a:rPr b="0" lang="mk-MK" sz="2000" spc="-1" strike="noStrike">
                <a:solidFill>
                  <a:srgbClr val="000000"/>
                </a:solidFill>
                <a:latin typeface="Times New Roman"/>
              </a:rPr>
              <a:t>поединцит</a:t>
            </a:r>
            <a:r>
              <a:rPr b="0" lang="en-US" sz="2000" spc="-1" strike="noStrike">
                <a:solidFill>
                  <a:srgbClr val="000000"/>
                </a:solidFill>
                <a:latin typeface="Times New Roman"/>
              </a:rPr>
              <a:t>e, </a:t>
            </a:r>
            <a:r>
              <a:rPr b="0" lang="mk-MK" sz="2000" spc="-1" strike="noStrike">
                <a:solidFill>
                  <a:srgbClr val="000000"/>
                </a:solidFill>
                <a:latin typeface="Times New Roman"/>
              </a:rPr>
              <a:t>н</a:t>
            </a:r>
            <a:r>
              <a:rPr b="0" lang="en-US" sz="2000" spc="-1" strike="noStrike">
                <a:solidFill>
                  <a:srgbClr val="000000"/>
                </a:solidFill>
                <a:latin typeface="Times New Roman"/>
              </a:rPr>
              <a:t>e</a:t>
            </a:r>
            <a:r>
              <a:rPr b="0" lang="mk-MK" sz="2000" spc="-1" strike="noStrike">
                <a:solidFill>
                  <a:srgbClr val="000000"/>
                </a:solidFill>
                <a:latin typeface="Times New Roman"/>
              </a:rPr>
              <a:t>извесност</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e</a:t>
            </a:r>
            <a:r>
              <a:rPr b="0" lang="mk-MK" sz="2000" spc="-1" strike="noStrike">
                <a:solidFill>
                  <a:srgbClr val="000000"/>
                </a:solidFill>
                <a:latin typeface="Times New Roman"/>
              </a:rPr>
              <a:t>усогл</a:t>
            </a:r>
            <a:r>
              <a:rPr b="0" lang="en-US" sz="2000" spc="-1" strike="noStrike">
                <a:solidFill>
                  <a:srgbClr val="000000"/>
                </a:solidFill>
                <a:latin typeface="Times New Roman"/>
              </a:rPr>
              <a:t>ace</a:t>
            </a:r>
            <a:r>
              <a:rPr b="0" lang="mk-MK" sz="2000" spc="-1" strike="noStrike">
                <a:solidFill>
                  <a:srgbClr val="000000"/>
                </a:solidFill>
                <a:latin typeface="Times New Roman"/>
              </a:rPr>
              <a:t>ност</a:t>
            </a:r>
            <a:r>
              <a:rPr b="0" lang="en-US" sz="2000" spc="-1" strike="noStrike">
                <a:solidFill>
                  <a:srgbClr val="000000"/>
                </a:solidFill>
                <a:latin typeface="Times New Roman"/>
              </a:rPr>
              <a:t>a </a:t>
            </a:r>
            <a:r>
              <a:rPr b="0" lang="mk-MK" sz="2000" spc="-1" strike="noStrike">
                <a:solidFill>
                  <a:srgbClr val="000000"/>
                </a:solidFill>
                <a:latin typeface="Times New Roman"/>
              </a:rPr>
              <a:t>н</a:t>
            </a:r>
            <a:r>
              <a:rPr b="0" lang="en-US" sz="2000" spc="-1" strike="noStrike">
                <a:solidFill>
                  <a:srgbClr val="000000"/>
                </a:solidFill>
                <a:latin typeface="Times New Roman"/>
              </a:rPr>
              <a:t>a e</a:t>
            </a:r>
            <a:r>
              <a:rPr b="0" lang="mk-MK" sz="2000" spc="-1" strike="noStrike">
                <a:solidFill>
                  <a:srgbClr val="000000"/>
                </a:solidFill>
                <a:latin typeface="Times New Roman"/>
              </a:rPr>
              <a:t>к</a:t>
            </a:r>
            <a:r>
              <a:rPr b="0" lang="en-US" sz="2000" spc="-1" strike="noStrike">
                <a:solidFill>
                  <a:srgbClr val="000000"/>
                </a:solidFill>
                <a:latin typeface="Times New Roman"/>
              </a:rPr>
              <a:t>o</a:t>
            </a:r>
            <a:r>
              <a:rPr b="0" lang="mk-MK" sz="2000" spc="-1" strike="noStrike">
                <a:solidFill>
                  <a:srgbClr val="000000"/>
                </a:solidFill>
                <a:latin typeface="Times New Roman"/>
              </a:rPr>
              <a:t>н</a:t>
            </a:r>
            <a:r>
              <a:rPr b="0" lang="en-US" sz="2000" spc="-1" strike="noStrike">
                <a:solidFill>
                  <a:srgbClr val="000000"/>
                </a:solidFill>
                <a:latin typeface="Times New Roman"/>
              </a:rPr>
              <a:t>o</a:t>
            </a:r>
            <a:r>
              <a:rPr b="0" lang="mk-MK" sz="2000" spc="-1" strike="noStrike">
                <a:solidFill>
                  <a:srgbClr val="000000"/>
                </a:solidFill>
                <a:latin typeface="Times New Roman"/>
              </a:rPr>
              <a:t>м</a:t>
            </a:r>
            <a:r>
              <a:rPr b="0" lang="en-US" sz="2000" spc="-1" strike="noStrike">
                <a:solidFill>
                  <a:srgbClr val="000000"/>
                </a:solidFill>
                <a:latin typeface="Times New Roman"/>
              </a:rPr>
              <a:t>c</a:t>
            </a:r>
            <a:r>
              <a:rPr b="0" lang="mk-MK" sz="2000" spc="-1" strike="noStrike">
                <a:solidFill>
                  <a:srgbClr val="000000"/>
                </a:solidFill>
                <a:latin typeface="Times New Roman"/>
              </a:rPr>
              <a:t>кит</a:t>
            </a:r>
            <a:r>
              <a:rPr b="0" lang="en-US" sz="2000" spc="-1" strike="noStrike">
                <a:solidFill>
                  <a:srgbClr val="000000"/>
                </a:solidFill>
                <a:latin typeface="Times New Roman"/>
              </a:rPr>
              <a:t>e </a:t>
            </a:r>
            <a:r>
              <a:rPr b="0" lang="mk-MK" sz="2000" spc="-1" strike="noStrike">
                <a:solidFill>
                  <a:srgbClr val="000000"/>
                </a:solidFill>
                <a:latin typeface="Times New Roman"/>
              </a:rPr>
              <a:t>интере</a:t>
            </a:r>
            <a:r>
              <a:rPr b="0" lang="en-US" sz="2000" spc="-1" strike="noStrike">
                <a:solidFill>
                  <a:srgbClr val="000000"/>
                </a:solidFill>
                <a:latin typeface="Times New Roman"/>
              </a:rPr>
              <a:t>c</a:t>
            </a:r>
            <a:r>
              <a:rPr b="0" lang="mk-MK" sz="2000" spc="-1" strike="noStrike">
                <a:solidFill>
                  <a:srgbClr val="000000"/>
                </a:solidFill>
                <a:latin typeface="Times New Roman"/>
              </a:rPr>
              <a:t>и и </a:t>
            </a:r>
            <a:r>
              <a:rPr b="0" lang="en-US" sz="2000" spc="-1" strike="noStrike">
                <a:solidFill>
                  <a:srgbClr val="000000"/>
                </a:solidFill>
                <a:latin typeface="Times New Roman"/>
              </a:rPr>
              <a:t>o</a:t>
            </a:r>
            <a:r>
              <a:rPr b="0" lang="mk-MK" sz="2000" spc="-1" strike="noStrike">
                <a:solidFill>
                  <a:srgbClr val="000000"/>
                </a:solidFill>
                <a:latin typeface="Times New Roman"/>
              </a:rPr>
              <a:t>п</a:t>
            </a:r>
            <a:r>
              <a:rPr b="0" lang="en-US" sz="2000" spc="-1" strike="noStrike">
                <a:solidFill>
                  <a:srgbClr val="000000"/>
                </a:solidFill>
                <a:latin typeface="Times New Roman"/>
              </a:rPr>
              <a:t>op</a:t>
            </a:r>
            <a:r>
              <a:rPr b="0" lang="mk-MK" sz="2000" spc="-1" strike="noStrike">
                <a:solidFill>
                  <a:srgbClr val="000000"/>
                </a:solidFill>
                <a:latin typeface="Times New Roman"/>
              </a:rPr>
              <a:t>т</a:t>
            </a:r>
            <a:r>
              <a:rPr b="0" lang="en-US" sz="2000" spc="-1" strike="noStrike">
                <a:solidFill>
                  <a:srgbClr val="000000"/>
                </a:solidFill>
                <a:latin typeface="Times New Roman"/>
              </a:rPr>
              <a:t>y</a:t>
            </a:r>
            <a:r>
              <a:rPr b="0" lang="mk-MK" sz="2000" spc="-1" strike="noStrike">
                <a:solidFill>
                  <a:srgbClr val="000000"/>
                </a:solidFill>
                <a:latin typeface="Times New Roman"/>
              </a:rPr>
              <a:t>низм</a:t>
            </a:r>
            <a:r>
              <a:rPr b="0" lang="en-US" sz="2000" spc="-1" strike="noStrike">
                <a:solidFill>
                  <a:srgbClr val="000000"/>
                </a:solidFill>
                <a:latin typeface="Times New Roman"/>
              </a:rPr>
              <a:t>o</a:t>
            </a:r>
            <a:r>
              <a:rPr b="0" lang="mk-MK" sz="2000" spc="-1" strike="noStrike">
                <a:solidFill>
                  <a:srgbClr val="000000"/>
                </a:solidFill>
                <a:latin typeface="Times New Roman"/>
              </a:rPr>
              <a:t>т.</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mk-MK" sz="2000" spc="-1" strike="noStrike">
                <a:solidFill>
                  <a:srgbClr val="000000"/>
                </a:solidFill>
                <a:latin typeface="Times New Roman"/>
              </a:rPr>
              <a:t>Постојат три главни категории на трансакциски трошоци и тоа: трошоци за истражување (внатрешни и надворешни трошоци) и трошоци за информации, трошоци за преговарање, контролни трошоци и трошоци на извршување.</a:t>
            </a:r>
            <a:endParaRPr b="0" lang="en-US" sz="2000" spc="-1" strike="noStrike">
              <a:latin typeface="Arial"/>
            </a:endParaRPr>
          </a:p>
          <a:p>
            <a:pPr>
              <a:lnSpc>
                <a:spcPct val="90000"/>
              </a:lnSpc>
              <a:spcBef>
                <a:spcPts val="1001"/>
              </a:spcBef>
            </a:pP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1" name="CustomShape 1"/>
          <p:cNvSpPr/>
          <p:nvPr/>
        </p:nvSpPr>
        <p:spPr>
          <a:xfrm>
            <a:off x="838080" y="365040"/>
            <a:ext cx="10514880" cy="1324800"/>
          </a:xfrm>
          <a:prstGeom prst="rect">
            <a:avLst/>
          </a:prstGeom>
          <a:noFill/>
          <a:ln>
            <a:noFill/>
          </a:ln>
        </p:spPr>
        <p:style>
          <a:lnRef idx="0"/>
          <a:fillRef idx="0"/>
          <a:effectRef idx="0"/>
          <a:fontRef idx="minor"/>
        </p:style>
        <p:txBody>
          <a:bodyPr lIns="90000" rIns="90000" tIns="45000" bIns="45000" anchor="ctr">
            <a:normAutofit/>
          </a:bodyPr>
          <a:p>
            <a:pPr algn="ctr">
              <a:lnSpc>
                <a:spcPct val="90000"/>
              </a:lnSpc>
            </a:pPr>
            <a:r>
              <a:rPr b="0" lang="mk-MK" sz="3200" spc="-1" strike="noStrike">
                <a:solidFill>
                  <a:srgbClr val="000000"/>
                </a:solidFill>
                <a:latin typeface="Times New Roman"/>
              </a:rPr>
              <a:t>Бирократски трошоци</a:t>
            </a:r>
            <a:endParaRPr b="0" lang="en-US" sz="3200" spc="-1" strike="noStrike">
              <a:latin typeface="Arial"/>
            </a:endParaRPr>
          </a:p>
        </p:txBody>
      </p:sp>
      <p:sp>
        <p:nvSpPr>
          <p:cNvPr id="82" name="CustomShape 2"/>
          <p:cNvSpPr/>
          <p:nvPr/>
        </p:nvSpPr>
        <p:spPr>
          <a:xfrm>
            <a:off x="838080" y="1690560"/>
            <a:ext cx="10514880" cy="4350600"/>
          </a:xfrm>
          <a:prstGeom prst="rect">
            <a:avLst/>
          </a:prstGeom>
          <a:solidFill>
            <a:srgbClr val="ffffff">
              <a:alpha val="70000"/>
            </a:srgbClr>
          </a:solidFill>
          <a:ln w="12600">
            <a:solidFill>
              <a:srgbClr val="000000"/>
            </a:solidFill>
            <a:round/>
          </a:ln>
        </p:spPr>
        <p:style>
          <a:lnRef idx="0"/>
          <a:fillRef idx="0"/>
          <a:effectRef idx="0"/>
          <a:fontRef idx="minor"/>
        </p:style>
        <p:txBody>
          <a:bodyPr lIns="90000" rIns="90000" tIns="45000" bIns="45000">
            <a:normAutofit/>
          </a:bodyPr>
          <a:p>
            <a:pPr marL="228600" indent="-227880" algn="just">
              <a:lnSpc>
                <a:spcPct val="90000"/>
              </a:lnSpc>
              <a:spcBef>
                <a:spcPts val="1001"/>
              </a:spcBef>
              <a:buClr>
                <a:srgbClr val="000000"/>
              </a:buClr>
              <a:buFont typeface="Courier New"/>
              <a:buChar char="o"/>
            </a:pPr>
            <a:r>
              <a:rPr b="0" lang="ru-RU" sz="2000" spc="-1" strike="noStrike">
                <a:solidFill>
                  <a:srgbClr val="000000"/>
                </a:solidFill>
                <a:latin typeface="Times New Roman"/>
              </a:rPr>
              <a:t>Бирократски трошоци се трошоците кои произлегуваат од интерните активности за договарање на трансакциите меѓу различни учесници во процесот на создавање на нова вредност како и интегрирање и координација на нивните активности.</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ru-RU" sz="2000" spc="-1" strike="noStrike">
                <a:solidFill>
                  <a:srgbClr val="000000"/>
                </a:solidFill>
                <a:latin typeface="Times New Roman"/>
              </a:rPr>
              <a:t>Тие се внатрешни трансакциски трошоци на бизнис фирмите и се разликуваат од трансакционите трошоци на размената на ресурси меѓу бизнис фирмите во бизнис окружувањето. </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ru-RU" sz="2000" spc="-1" strike="noStrike">
                <a:solidFill>
                  <a:srgbClr val="000000"/>
                </a:solidFill>
                <a:latin typeface="Times New Roman"/>
              </a:rPr>
              <a:t>Оттука, управувањето со организациската и бизнис структура е сложен и скап процес, а станува многу поскап и покомплексен со динамичниот раст и развој на фирмата. Затоа потребно е фирмите да изберат меѓуорганизациска стратегија којашто ќе им овозможи да ги мерат заштедите во трансакционите трошоци, постигнати со користење на посебни механизми за поврзување.</a:t>
            </a:r>
            <a:endParaRPr b="0" lang="en-US" sz="2000" spc="-1" strike="noStrike">
              <a:latin typeface="Arial"/>
            </a:endParaRPr>
          </a:p>
          <a:p>
            <a:pPr marL="228600" indent="-227880" algn="just">
              <a:lnSpc>
                <a:spcPct val="90000"/>
              </a:lnSpc>
              <a:spcBef>
                <a:spcPts val="1001"/>
              </a:spcBef>
              <a:buClr>
                <a:srgbClr val="000000"/>
              </a:buClr>
              <a:buFont typeface="Courier New"/>
              <a:buChar char="o"/>
            </a:pPr>
            <a:r>
              <a:rPr b="0" lang="ru-RU" sz="2000" spc="-1" strike="noStrike">
                <a:solidFill>
                  <a:srgbClr val="000000"/>
                </a:solidFill>
                <a:latin typeface="Times New Roman"/>
              </a:rPr>
              <a:t>Механизми за поврзувањето коишто им помагаат на бизнис фирмите да ги избегнат бирократските трошоци со истовремено минимизирање на трансакционите трошоци се услугите од надворешните соработници и франшизата.</a:t>
            </a:r>
            <a:endParaRPr b="0" lang="en-US" sz="2000" spc="-1" strike="noStrike">
              <a:latin typeface="Arial"/>
            </a:endParaRPr>
          </a:p>
          <a:p>
            <a:pPr>
              <a:lnSpc>
                <a:spcPct val="90000"/>
              </a:lnSpc>
              <a:spcBef>
                <a:spcPts val="1001"/>
              </a:spcBef>
            </a:pP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3" name="CustomShape 1"/>
          <p:cNvSpPr/>
          <p:nvPr/>
        </p:nvSpPr>
        <p:spPr>
          <a:xfrm>
            <a:off x="693720" y="3821400"/>
            <a:ext cx="2010240" cy="929880"/>
          </a:xfrm>
          <a:prstGeom prst="rect">
            <a:avLst/>
          </a:prstGeom>
          <a:noFill/>
          <a:ln>
            <a:noFill/>
          </a:ln>
        </p:spPr>
        <p:style>
          <a:lnRef idx="0"/>
          <a:fillRef idx="0"/>
          <a:effectRef idx="0"/>
          <a:fontRef idx="minor"/>
        </p:style>
        <p:txBody>
          <a:bodyPr lIns="90000" rIns="90000" tIns="45000" bIns="45000" anchor="ctr">
            <a:normAutofit/>
          </a:bodyPr>
          <a:p>
            <a:pPr>
              <a:lnSpc>
                <a:spcPct val="90000"/>
              </a:lnSpc>
            </a:pPr>
            <a:r>
              <a:rPr b="0" lang="mk-MK" sz="3200" spc="-1" strike="noStrike">
                <a:solidFill>
                  <a:srgbClr val="000000"/>
                </a:solidFill>
                <a:latin typeface="Times New Roman"/>
              </a:rPr>
              <a:t>Франшиза</a:t>
            </a:r>
            <a:endParaRPr b="0" lang="en-US" sz="3200" spc="-1" strike="noStrike">
              <a:latin typeface="Arial"/>
            </a:endParaRPr>
          </a:p>
        </p:txBody>
      </p:sp>
      <p:sp>
        <p:nvSpPr>
          <p:cNvPr id="84" name="CustomShape 2"/>
          <p:cNvSpPr/>
          <p:nvPr/>
        </p:nvSpPr>
        <p:spPr>
          <a:xfrm>
            <a:off x="0" y="4751640"/>
            <a:ext cx="12191400" cy="1681920"/>
          </a:xfrm>
          <a:prstGeom prst="rect">
            <a:avLst/>
          </a:prstGeom>
          <a:noFill/>
          <a:ln>
            <a:noFill/>
          </a:ln>
        </p:spPr>
        <p:style>
          <a:lnRef idx="0"/>
          <a:fillRef idx="0"/>
          <a:effectRef idx="0"/>
          <a:fontRef idx="minor"/>
        </p:style>
        <p:txBody>
          <a:bodyPr lIns="90000" rIns="90000" tIns="45000" bIns="45000">
            <a:normAutofit fontScale="94000"/>
          </a:bodyPr>
          <a:p>
            <a:pPr marL="228600" indent="-227880" algn="just">
              <a:lnSpc>
                <a:spcPct val="90000"/>
              </a:lnSpc>
              <a:spcBef>
                <a:spcPts val="1001"/>
              </a:spcBef>
              <a:buClr>
                <a:srgbClr val="000000"/>
              </a:buClr>
              <a:buFont typeface="Wingdings" charset="2"/>
              <a:buChar char=""/>
            </a:pPr>
            <a:r>
              <a:rPr b="0" lang="ru-RU" sz="2000" spc="-1" strike="noStrike">
                <a:solidFill>
                  <a:srgbClr val="000000"/>
                </a:solidFill>
                <a:latin typeface="Times New Roman"/>
              </a:rPr>
              <a:t>континуирано сродство помеѓу продавачот на франшизата и купувачот на франшизата, во коешто целокупно знаење, имиџ, успех, производствени и пазарни техники на продавачот на франшизата се доставени до купувачот на франшизата за разгледување пред склучување на договор. </a:t>
            </a:r>
            <a:endParaRPr b="0" lang="en-US" sz="2000" spc="-1" strike="noStrike">
              <a:latin typeface="Arial"/>
            </a:endParaRPr>
          </a:p>
          <a:p>
            <a:pPr marL="228600" indent="-227880" algn="just">
              <a:lnSpc>
                <a:spcPct val="90000"/>
              </a:lnSpc>
              <a:spcBef>
                <a:spcPts val="1001"/>
              </a:spcBef>
              <a:buClr>
                <a:srgbClr val="000000"/>
              </a:buClr>
              <a:buFont typeface="Wingdings" charset="2"/>
              <a:buChar char=""/>
            </a:pPr>
            <a:r>
              <a:rPr b="0" lang="ru-RU" sz="2000" spc="-1" strike="noStrike">
                <a:solidFill>
                  <a:srgbClr val="000000"/>
                </a:solidFill>
                <a:latin typeface="Times New Roman"/>
              </a:rPr>
              <a:t>облик на маркетинг и дистрибуција во којашто една фирма давател на франшиза дава право или привилегија на друг примател на франшиза да ги користи неговите ресурси, односно да дејствува на одреден начин за одреден период на специфично место. </a:t>
            </a:r>
            <a:endParaRPr b="0" lang="en-US" sz="2000" spc="-1" strike="noStrike">
              <a:latin typeface="Arial"/>
            </a:endParaRPr>
          </a:p>
          <a:p>
            <a:pPr algn="just">
              <a:lnSpc>
                <a:spcPct val="90000"/>
              </a:lnSpc>
              <a:spcBef>
                <a:spcPts val="1001"/>
              </a:spcBef>
              <a:tabLst>
                <a:tab algn="l" pos="0"/>
              </a:tabLst>
            </a:pP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5" name="CustomShape 1"/>
          <p:cNvSpPr/>
          <p:nvPr/>
        </p:nvSpPr>
        <p:spPr>
          <a:xfrm>
            <a:off x="548640" y="510120"/>
            <a:ext cx="11097360" cy="5995800"/>
          </a:xfrm>
          <a:prstGeom prst="rect">
            <a:avLst/>
          </a:prstGeom>
          <a:solidFill>
            <a:srgbClr val="d7cbcb">
              <a:alpha val="60000"/>
            </a:srgbClr>
          </a:solidFill>
          <a:ln>
            <a:solidFill>
              <a:srgbClr val="000000"/>
            </a:solidFill>
          </a:ln>
        </p:spPr>
        <p:style>
          <a:lnRef idx="0"/>
          <a:fillRef idx="0"/>
          <a:effectRef idx="0"/>
          <a:fontRef idx="minor"/>
        </p:style>
        <p:txBody>
          <a:bodyPr lIns="90000" rIns="90000" tIns="45000" bIns="45000">
            <a:normAutofit fontScale="85000"/>
          </a:bodyPr>
          <a:p>
            <a:pPr marL="228600" indent="-227880" algn="just">
              <a:lnSpc>
                <a:spcPct val="90000"/>
              </a:lnSpc>
              <a:spcBef>
                <a:spcPts val="1001"/>
              </a:spcBef>
              <a:buClr>
                <a:srgbClr val="000000"/>
              </a:buClr>
              <a:buFont typeface="Courier New"/>
              <a:buChar char="o"/>
            </a:pPr>
            <a:r>
              <a:rPr b="0" lang="ru-RU" sz="2200" spc="-1" strike="noStrike">
                <a:solidFill>
                  <a:srgbClr val="000000"/>
                </a:solidFill>
                <a:latin typeface="Times New Roman"/>
              </a:rPr>
              <a:t>Франшизата претставува форма на соработка меѓу продавачот на франшизата (франшизер) и корисникот на истата (франшизист). Франшизерот го нуди својот бренд, а за возврат наплаќа одреден надомест од давањето на франшизата, додека франшизистот на тој начин стекнува право и можност да го применува тој деловен модел.</a:t>
            </a:r>
            <a:endParaRPr b="0" lang="en-US" sz="2200" spc="-1" strike="noStrike">
              <a:latin typeface="Arial"/>
            </a:endParaRPr>
          </a:p>
          <a:p>
            <a:pPr marL="228600" indent="-227880" algn="just">
              <a:lnSpc>
                <a:spcPct val="90000"/>
              </a:lnSpc>
              <a:spcBef>
                <a:spcPts val="1001"/>
              </a:spcBef>
              <a:buClr>
                <a:srgbClr val="000000"/>
              </a:buClr>
              <a:buFont typeface="Courier New"/>
              <a:buChar char="o"/>
            </a:pPr>
            <a:r>
              <a:rPr b="0" lang="ru-RU" sz="2200" spc="-1" strike="noStrike">
                <a:solidFill>
                  <a:srgbClr val="000000"/>
                </a:solidFill>
                <a:latin typeface="Times New Roman"/>
              </a:rPr>
              <a:t>Овој вид на соработка најчесто е за подолг временски период, каде двете страни имаат права, обврски и одговорности едни кон други. Франшизата овозможува претприемачот да води сопствен бизнис под нечиј веќе етаблиран бренд. Кога некоја компанија се наоѓа во позиција на франшизист и понатаму суштински работи како и претходно на сопствен ризик, со сопствени ресурси, но под туѓо име. На тој начин, туѓиот бренд е дополнителна гаранција за поголема препознатливост и поголем број клиенти, а со тоа се намалуваат шансите за деловен неуспех.</a:t>
            </a:r>
            <a:endParaRPr b="0" lang="en-US" sz="2200" spc="-1" strike="noStrike">
              <a:latin typeface="Arial"/>
            </a:endParaRPr>
          </a:p>
          <a:p>
            <a:pPr marL="228600" indent="-227880" algn="just">
              <a:lnSpc>
                <a:spcPct val="90000"/>
              </a:lnSpc>
              <a:spcBef>
                <a:spcPts val="1001"/>
              </a:spcBef>
              <a:buClr>
                <a:srgbClr val="000000"/>
              </a:buClr>
              <a:buFont typeface="Courier New"/>
              <a:buChar char="o"/>
            </a:pPr>
            <a:r>
              <a:rPr b="0" lang="ru-RU" sz="2200" spc="-1" strike="noStrike">
                <a:solidFill>
                  <a:srgbClr val="000000"/>
                </a:solidFill>
                <a:latin typeface="Times New Roman"/>
              </a:rPr>
              <a:t>Основната обврска на продавачот на франшизата е да ја обезбеди потребната лиценца, со што се овозможува правна согласност за водење на бизнисот. Но, од франшизерот се бара и постојан трансфер на знаење за водење на бизнисот додека трае договорот за франшиза. Од друга страна, обврската на примателот на франшизата е да ги почитува и спроведува правилата на работа и редовно да го плаќа договорениот износ.</a:t>
            </a:r>
            <a:endParaRPr b="0" lang="en-US" sz="2200" spc="-1" strike="noStrike">
              <a:latin typeface="Arial"/>
            </a:endParaRPr>
          </a:p>
          <a:p>
            <a:pPr marL="228600" indent="-227880" algn="just">
              <a:lnSpc>
                <a:spcPct val="90000"/>
              </a:lnSpc>
              <a:spcBef>
                <a:spcPts val="1001"/>
              </a:spcBef>
              <a:buClr>
                <a:srgbClr val="000000"/>
              </a:buClr>
              <a:buFont typeface="Courier New"/>
              <a:buChar char="o"/>
            </a:pPr>
            <a:r>
              <a:rPr b="0" lang="ru-RU" sz="2200" spc="-1" strike="noStrike">
                <a:solidFill>
                  <a:srgbClr val="000000"/>
                </a:solidFill>
                <a:latin typeface="Times New Roman"/>
              </a:rPr>
              <a:t>Во теоријата постојат повеќе видови на франшизи кои може да се класифицираат според различни критериуми, но суштински се разликуваат врз основа на видот на активностите и според начинот на кој франшизата е “организирана“. Франшизи според деловните активности се: дистрибутивна, услужна, производна и мешана франшиза. Според организација на системот, франшизите се делат на: директна, повеќекратна, мастер и регионално застапништво.</a:t>
            </a:r>
            <a:endParaRPr b="0" lang="en-US" sz="2200" spc="-1" strike="noStrike">
              <a:latin typeface="Arial"/>
            </a:endParaRPr>
          </a:p>
          <a:p>
            <a:pPr algn="just">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6" name="CustomShape 1"/>
          <p:cNvSpPr/>
          <p:nvPr/>
        </p:nvSpPr>
        <p:spPr>
          <a:xfrm>
            <a:off x="0" y="0"/>
            <a:ext cx="12191400" cy="6857280"/>
          </a:xfrm>
          <a:prstGeom prst="rect">
            <a:avLst/>
          </a:prstGeom>
          <a:solidFill>
            <a:srgbClr val="417c92">
              <a:alpha val="50000"/>
            </a:srgbClr>
          </a:solidFill>
          <a:ln>
            <a:noFill/>
          </a:ln>
        </p:spPr>
        <p:style>
          <a:lnRef idx="0"/>
          <a:fillRef idx="0"/>
          <a:effectRef idx="0"/>
          <a:fontRef idx="minor"/>
        </p:style>
        <p:txBody>
          <a:bodyPr lIns="90000" rIns="90000" tIns="45000" bIns="45000">
            <a:normAutofit fontScale="45000"/>
          </a:bodyPr>
          <a:p>
            <a:pPr algn="just">
              <a:lnSpc>
                <a:spcPct val="90000"/>
              </a:lnSpc>
              <a:spcBef>
                <a:spcPts val="1001"/>
              </a:spcBef>
              <a:tabLst>
                <a:tab algn="l" pos="0"/>
              </a:tabLst>
            </a:pPr>
            <a:endParaRPr b="0" lang="en-US" sz="1800" spc="-1" strike="noStrike">
              <a:latin typeface="Arial"/>
            </a:endParaRPr>
          </a:p>
          <a:p>
            <a:pPr algn="just">
              <a:lnSpc>
                <a:spcPct val="90000"/>
              </a:lnSpc>
              <a:spcBef>
                <a:spcPts val="1001"/>
              </a:spcBef>
              <a:tabLst>
                <a:tab algn="l" pos="0"/>
              </a:tabLst>
            </a:pPr>
            <a:r>
              <a:rPr b="0" lang="en-US" sz="3200" spc="-1" strike="noStrike">
                <a:solidFill>
                  <a:srgbClr val="000000"/>
                </a:solidFill>
                <a:latin typeface="Times New Roman"/>
              </a:rPr>
              <a:t>	</a:t>
            </a:r>
            <a:r>
              <a:rPr b="0" lang="ru-RU" sz="3200" spc="-1" strike="noStrike" u="sng">
                <a:solidFill>
                  <a:srgbClr val="000000"/>
                </a:solidFill>
                <a:uFillTx/>
                <a:latin typeface="Times New Roman"/>
              </a:rPr>
              <a:t>Основни принципи на соработка кај франшизата:</a:t>
            </a:r>
            <a:endParaRPr b="0" lang="en-US" sz="3200" spc="-1" strike="noStrike">
              <a:latin typeface="Arial"/>
            </a:endParaRPr>
          </a:p>
          <a:p>
            <a:pPr algn="just">
              <a:lnSpc>
                <a:spcPct val="90000"/>
              </a:lnSpc>
              <a:spcBef>
                <a:spcPts val="1001"/>
              </a:spcBef>
              <a:tabLst>
                <a:tab algn="l" pos="0"/>
              </a:tabLst>
            </a:pPr>
            <a:endParaRPr b="0" lang="en-US" sz="32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Давателот на франшиза е сопственик на заштитниот знак (трговска марка, жиг..) и брендот на франшизната мрежа.</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Давателот на франшиза успешноста на својот деловен концепт ја докажал во пракса - со профитабилност и препознатливост на брендот</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Примателот на франшиза и натаму е самостоен стопанственик, односно работи во свое име и за своја сметка - поседува сопствено трговско друштво и законски одговара за него, а интерес му е профитот од работењето.</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Основните инвестиции за примателот на франшиза ги сочинуваат трошоците на отварање и опремување на продажното место и набавка на стока, како и влезниот франшизен надомест.</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Примателот на франшиза е сопственик на имотот во продажното место.</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Давателот на франшиза треба да го научи примателот како правилно да работи, односно да изврши трансфер на знаење (know-how).</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Примателот на франшиза ги плаќа франшизните надомести. Најчесто, покрај влезниот, плаќа редовен месечен надомест за користење на знаењето (или во облик на конкретен, фиксен, паричен износ; или како дел, односно, процент од остварениот, или пак, индиректно - низ маржа на стоката која ја набавува од давателот на франшиза).</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Примателот на франшиза ја одредува цената на стоката и услугите во своето продажно место.</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Вообичаено е да примателот на франшиза има влијание на видот, асортиманот и количината на стоката која ја пласира на своето продажно место.</a:t>
            </a:r>
            <a:endParaRPr b="0" lang="en-US" sz="2700" spc="-1" strike="noStrike">
              <a:latin typeface="Arial"/>
            </a:endParaRPr>
          </a:p>
          <a:p>
            <a:pPr marL="514440" indent="-513720" algn="just">
              <a:lnSpc>
                <a:spcPct val="90000"/>
              </a:lnSpc>
              <a:spcBef>
                <a:spcPts val="1001"/>
              </a:spcBef>
              <a:buClr>
                <a:srgbClr val="000000"/>
              </a:buClr>
              <a:buFont typeface="Calibri Light"/>
              <a:buAutoNum type="arabicParenR"/>
              <a:tabLst>
                <a:tab algn="l" pos="0"/>
              </a:tabLst>
            </a:pPr>
            <a:r>
              <a:rPr b="0" lang="ru-RU" sz="2700" spc="-1" strike="noStrike">
                <a:solidFill>
                  <a:srgbClr val="000000"/>
                </a:solidFill>
                <a:latin typeface="Times New Roman"/>
              </a:rPr>
              <a:t>Принципите на соработка помеѓу давателот и примателот на франшиза се дефинирани и уредени со франшизен договор, а упатсвата за деловно постапување - во оперативниот прирачник.</a:t>
            </a:r>
            <a:endParaRPr b="0" lang="en-US" sz="2700" spc="-1" strike="noStrike">
              <a:latin typeface="Arial"/>
            </a:endParaRPr>
          </a:p>
          <a:p>
            <a:pPr algn="just">
              <a:lnSpc>
                <a:spcPct val="90000"/>
              </a:lnSpc>
              <a:spcBef>
                <a:spcPts val="1001"/>
              </a:spcBef>
              <a:tabLst>
                <a:tab algn="l" pos="0"/>
              </a:tabLst>
            </a:pPr>
            <a:endParaRPr b="0" lang="en-US" sz="27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7" name="CustomShape 1"/>
          <p:cNvSpPr/>
          <p:nvPr/>
        </p:nvSpPr>
        <p:spPr>
          <a:xfrm>
            <a:off x="838080" y="365040"/>
            <a:ext cx="10514880" cy="1324800"/>
          </a:xfrm>
          <a:prstGeom prst="rect">
            <a:avLst/>
          </a:prstGeom>
          <a:noFill/>
          <a:ln>
            <a:noFill/>
          </a:ln>
        </p:spPr>
        <p:style>
          <a:lnRef idx="0"/>
          <a:fillRef idx="0"/>
          <a:effectRef idx="0"/>
          <a:fontRef idx="minor"/>
        </p:style>
        <p:txBody>
          <a:bodyPr lIns="90000" rIns="90000" tIns="45000" bIns="45000" anchor="ctr">
            <a:noAutofit/>
          </a:bodyPr>
          <a:p>
            <a:pPr>
              <a:lnSpc>
                <a:spcPct val="100000"/>
              </a:lnSpc>
            </a:pPr>
            <a:r>
              <a:rPr b="0" lang="en-US" sz="2000" spc="-1" strike="noStrike">
                <a:solidFill>
                  <a:srgbClr val="000000"/>
                </a:solidFill>
                <a:latin typeface="Calibri"/>
              </a:rPr>
              <a:t>Како дејствува Mc Donald`s  и зошто го земавме како референтена компанија која искористува франшизниот договор во сопственото дејствување?</a:t>
            </a:r>
            <a:endParaRPr b="0" lang="en-US" sz="2000" spc="-1" strike="noStrike">
              <a:latin typeface="Arial"/>
            </a:endParaRPr>
          </a:p>
        </p:txBody>
      </p:sp>
      <p:sp>
        <p:nvSpPr>
          <p:cNvPr id="88" name="CustomShape 2"/>
          <p:cNvSpPr/>
          <p:nvPr/>
        </p:nvSpPr>
        <p:spPr>
          <a:xfrm>
            <a:off x="838080" y="1825560"/>
            <a:ext cx="10514880" cy="4350600"/>
          </a:xfrm>
          <a:prstGeom prst="rect">
            <a:avLst/>
          </a:prstGeom>
          <a:noFill/>
          <a:ln>
            <a:noFill/>
          </a:ln>
        </p:spPr>
        <p:style>
          <a:lnRef idx="0"/>
          <a:fillRef idx="0"/>
          <a:effectRef idx="0"/>
          <a:fontRef idx="minor"/>
        </p:style>
        <p:txBody>
          <a:bodyPr lIns="90000" rIns="90000" tIns="45000" bIns="45000">
            <a:noAutofit/>
          </a:bodyPr>
          <a:p>
            <a:pPr marL="432000" indent="-323640">
              <a:lnSpc>
                <a:spcPct val="100000"/>
              </a:lnSpc>
              <a:spcBef>
                <a:spcPts val="1417"/>
              </a:spcBef>
              <a:buClr>
                <a:srgbClr val="ffffff"/>
              </a:buClr>
              <a:buSzPct val="45000"/>
              <a:buFont typeface="Wingdings" charset="2"/>
              <a:buChar char=""/>
            </a:pPr>
            <a:r>
              <a:rPr b="0" lang="en-US" sz="2000" spc="-1" strike="noStrike">
                <a:solidFill>
                  <a:srgbClr val="eeeeee"/>
                </a:solidFill>
                <a:latin typeface="Calibri"/>
              </a:rPr>
              <a:t>Mc Donald`s е компанија со долга историја и истата има пазарна вредност од 195 милијарди долари. Брендод на Mc Donald`s е познат насекаде ширум светот и директно асоциран како симбол на брза храна.</a:t>
            </a:r>
            <a:r>
              <a:rPr b="0" lang="en-US" sz="2000" spc="-1" strike="noStrike">
                <a:solidFill>
                  <a:srgbClr val="000000"/>
                </a:solidFill>
                <a:latin typeface="Calibri"/>
              </a:rPr>
              <a:t> </a:t>
            </a:r>
            <a:endParaRPr b="0" lang="en-US" sz="2000" spc="-1" strike="noStrike">
              <a:latin typeface="Arial"/>
            </a:endParaRPr>
          </a:p>
          <a:p>
            <a:pPr marL="432000" indent="-323640">
              <a:lnSpc>
                <a:spcPct val="100000"/>
              </a:lnSpc>
              <a:spcBef>
                <a:spcPts val="1417"/>
              </a:spcBef>
              <a:buClr>
                <a:srgbClr val="ffffff"/>
              </a:buClr>
              <a:buSzPct val="45000"/>
              <a:buFont typeface="Wingdings" charset="2"/>
              <a:buChar char=""/>
            </a:pPr>
            <a:r>
              <a:rPr b="0" lang="en-US" sz="2000" spc="-1" strike="noStrike">
                <a:solidFill>
                  <a:srgbClr val="eeeeee"/>
                </a:solidFill>
                <a:latin typeface="Calibri"/>
              </a:rPr>
              <a:t>Mc Donald`s има околу 36 000 ресторанти ширум светот во 122 држави во светот кои што повеќето се во сопственост на франшизанти особено надвор од Соединетите Американски Држави.</a:t>
            </a:r>
            <a:endParaRPr b="0" lang="en-US" sz="2000" spc="-1" strike="noStrike">
              <a:latin typeface="Arial"/>
            </a:endParaRPr>
          </a:p>
          <a:p>
            <a:pPr>
              <a:lnSpc>
                <a:spcPct val="100000"/>
              </a:lnSpc>
              <a:spcBef>
                <a:spcPts val="1417"/>
              </a:spcBef>
            </a:pPr>
            <a:endParaRPr b="0" lang="en-US" sz="2000" spc="-1" strike="noStrike">
              <a:latin typeface="Arial"/>
            </a:endParaRPr>
          </a:p>
          <a:p>
            <a:pPr>
              <a:lnSpc>
                <a:spcPct val="100000"/>
              </a:lnSpc>
              <a:spcBef>
                <a:spcPts val="1417"/>
              </a:spcBef>
            </a:pPr>
            <a:endParaRPr b="0" lang="en-US" sz="2000" spc="-1" strike="noStrike">
              <a:latin typeface="Arial"/>
            </a:endParaRPr>
          </a:p>
          <a:p>
            <a:pPr marL="432000" indent="-323640">
              <a:lnSpc>
                <a:spcPct val="100000"/>
              </a:lnSpc>
              <a:spcBef>
                <a:spcPts val="1417"/>
              </a:spcBef>
              <a:buClr>
                <a:srgbClr val="ffffff"/>
              </a:buClr>
              <a:buSzPct val="45000"/>
              <a:buFont typeface="Wingdings" charset="2"/>
              <a:buChar char=""/>
            </a:pPr>
            <a:r>
              <a:rPr b="0" lang="en-US" sz="2000" spc="-1" strike="noStrike">
                <a:solidFill>
                  <a:srgbClr val="eeeeee"/>
                </a:solidFill>
                <a:latin typeface="Calibri"/>
              </a:rPr>
              <a:t>Клучна одлука за успех е раната адаптација на корпоративното управување преку користење на франшизниот договор со што го убрзала растот на самиот бренд па и корпорацијата на глобално ниво во споредба со конкуренцијата.</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9" name="CustomShape 1"/>
          <p:cNvSpPr/>
          <p:nvPr/>
        </p:nvSpPr>
        <p:spPr>
          <a:xfrm>
            <a:off x="838080" y="365040"/>
            <a:ext cx="10514880" cy="132480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1800" spc="-1" strike="noStrike">
                <a:solidFill>
                  <a:srgbClr val="ffffff"/>
                </a:solidFill>
                <a:latin typeface="Calibri"/>
              </a:rPr>
              <a:t>Да видиме што е профитабилно за Mc Donald`s?</a:t>
            </a:r>
            <a:endParaRPr b="0" lang="en-US" sz="1800" spc="-1" strike="noStrike">
              <a:latin typeface="Arial"/>
            </a:endParaRPr>
          </a:p>
        </p:txBody>
      </p:sp>
      <p:pic>
        <p:nvPicPr>
          <p:cNvPr id="90" name="" descr=""/>
          <p:cNvPicPr/>
          <p:nvPr/>
        </p:nvPicPr>
        <p:blipFill>
          <a:blip r:embed="rId2"/>
          <a:stretch/>
        </p:blipFill>
        <p:spPr>
          <a:xfrm>
            <a:off x="6978600" y="1737360"/>
            <a:ext cx="5091120" cy="4070160"/>
          </a:xfrm>
          <a:prstGeom prst="rect">
            <a:avLst/>
          </a:prstGeom>
          <a:ln>
            <a:noFill/>
          </a:ln>
        </p:spPr>
      </p:pic>
      <p:sp>
        <p:nvSpPr>
          <p:cNvPr id="91" name="CustomShape 2"/>
          <p:cNvSpPr/>
          <p:nvPr/>
        </p:nvSpPr>
        <p:spPr>
          <a:xfrm>
            <a:off x="274320" y="1737360"/>
            <a:ext cx="6034680" cy="41144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latin typeface="Arial"/>
              </a:rPr>
              <a:t>Според извадената табела од 10Q – редовен квартален финансиски извештај кој што McDONALD’S CORPORATION го има поднесено за Третиот Квартал. </a:t>
            </a:r>
            <a:endParaRPr b="0" lang="en-US" sz="1800" spc="-1" strike="noStrike">
              <a:latin typeface="Arial"/>
            </a:endParaRPr>
          </a:p>
          <a:p>
            <a:pPr>
              <a:lnSpc>
                <a:spcPct val="100000"/>
              </a:lnSpc>
            </a:pPr>
            <a:r>
              <a:rPr b="0" lang="en-US" sz="1800" spc="-1" strike="noStrike">
                <a:latin typeface="Arial"/>
              </a:rPr>
              <a:t>Може да забележиме:</a:t>
            </a:r>
            <a:endParaRPr b="0" lang="en-US" sz="1800" spc="-1" strike="noStrike">
              <a:latin typeface="Arial"/>
            </a:endParaRPr>
          </a:p>
          <a:p>
            <a:pPr>
              <a:lnSpc>
                <a:spcPct val="100000"/>
              </a:lnSpc>
            </a:pPr>
            <a:r>
              <a:rPr b="0" lang="en-US" sz="1800" spc="-1" strike="noStrike">
                <a:latin typeface="Arial"/>
              </a:rPr>
              <a:t>	</a:t>
            </a:r>
            <a:r>
              <a:rPr b="0" lang="en-US" sz="1800" spc="-1" strike="noStrike">
                <a:latin typeface="Arial"/>
              </a:rPr>
              <a:t>- Добивката пред продажни,општи и административни трошоци е:</a:t>
            </a:r>
            <a:endParaRPr b="0" lang="en-US" sz="1800" spc="-1" strike="noStrike">
              <a:latin typeface="Arial"/>
            </a:endParaRPr>
          </a:p>
          <a:p>
            <a:pPr>
              <a:lnSpc>
                <a:spcPct val="100000"/>
              </a:lnSpc>
            </a:pPr>
            <a:r>
              <a:rPr b="0" lang="en-US" sz="1800" spc="-1" strike="noStrike">
                <a:latin typeface="Arial"/>
              </a:rPr>
              <a:t>	</a:t>
            </a:r>
            <a:r>
              <a:rPr b="0" lang="en-US" sz="1800" spc="-1" strike="noStrike">
                <a:latin typeface="Arial"/>
              </a:rPr>
              <a:t>	</a:t>
            </a:r>
            <a:r>
              <a:rPr b="0" lang="en-US" sz="1800" spc="-1" strike="noStrike">
                <a:latin typeface="Arial"/>
              </a:rPr>
              <a:t>* 400 милиони за сопствени ресторанти</a:t>
            </a:r>
            <a:endParaRPr b="0" lang="en-US" sz="1800" spc="-1" strike="noStrike">
              <a:latin typeface="Arial"/>
            </a:endParaRPr>
          </a:p>
          <a:p>
            <a:pPr>
              <a:lnSpc>
                <a:spcPct val="100000"/>
              </a:lnSpc>
            </a:pPr>
            <a:r>
              <a:rPr b="0" lang="en-US" sz="1800" spc="-1" strike="noStrike">
                <a:latin typeface="Arial"/>
              </a:rPr>
              <a:t>	</a:t>
            </a:r>
            <a:r>
              <a:rPr b="0" lang="en-US" sz="1800" spc="-1" strike="noStrike">
                <a:latin typeface="Arial"/>
              </a:rPr>
              <a:t>	</a:t>
            </a:r>
            <a:r>
              <a:rPr b="0" lang="en-US" sz="1800" spc="-1" strike="noStrike">
                <a:latin typeface="Arial"/>
              </a:rPr>
              <a:t>* 2,9 милијарди за франшизните ресторанти</a:t>
            </a:r>
            <a:endParaRPr b="0" lang="en-US" sz="1800" spc="-1" strike="noStrike">
              <a:latin typeface="Arial"/>
            </a:endParaRPr>
          </a:p>
          <a:p>
            <a:pPr>
              <a:lnSpc>
                <a:spcPct val="100000"/>
              </a:lnSpc>
            </a:pPr>
            <a:r>
              <a:rPr b="0" lang="en-US" sz="1800" spc="-1" strike="noStrike">
                <a:latin typeface="Arial"/>
              </a:rPr>
              <a:t> </a:t>
            </a:r>
            <a:endParaRPr b="0" lang="en-US" sz="1800" spc="-1" strike="noStrike">
              <a:latin typeface="Arial"/>
            </a:endParaRPr>
          </a:p>
          <a:p>
            <a:pPr>
              <a:lnSpc>
                <a:spcPct val="100000"/>
              </a:lnSpc>
            </a:pPr>
            <a:r>
              <a:rPr b="0" lang="en-US" sz="1800" spc="-1" strike="noStrike">
                <a:latin typeface="Arial"/>
              </a:rPr>
              <a:t>Што ни го покажува клучниот профитабилен победник се добивките од франшизните договрри.</a:t>
            </a:r>
            <a:endParaRPr b="0" lang="en-US" sz="1800" spc="-1" strike="noStrike">
              <a:latin typeface="Arial"/>
            </a:endParaRPr>
          </a:p>
          <a:p>
            <a:pPr>
              <a:lnSpc>
                <a:spcPct val="100000"/>
              </a:lnSpc>
            </a:pPr>
            <a:r>
              <a:rPr b="0" lang="en-US" sz="1600" spc="-1" strike="noStrike">
                <a:latin typeface="Arial"/>
              </a:rPr>
              <a:t>	</a:t>
            </a:r>
            <a:r>
              <a:rPr b="0" lang="en-US" sz="1600" spc="-1" strike="noStrike">
                <a:latin typeface="Arial"/>
              </a:rPr>
              <a:t>(И тоа во сооднос од 7:1.) </a:t>
            </a:r>
            <a:r>
              <a:rPr b="0" lang="en-US" sz="1600" spc="-1" strike="noStrike">
                <a:latin typeface="Arial"/>
              </a:rPr>
              <a:t>	</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800" spc="-1" strike="noStrike">
                <a:latin typeface="Arial"/>
              </a:rPr>
              <a:t>А зошто е тоа така? </a:t>
            </a:r>
            <a:endParaRPr b="0" lang="en-US" sz="1800" spc="-1" strike="noStrike">
              <a:latin typeface="Arial"/>
            </a:endParaRPr>
          </a:p>
          <a:p>
            <a:pPr>
              <a:lnSpc>
                <a:spcPct val="100000"/>
              </a:lnSpc>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2" name="CustomShape 1"/>
          <p:cNvSpPr/>
          <p:nvPr/>
        </p:nvSpPr>
        <p:spPr>
          <a:xfrm>
            <a:off x="457200" y="-45000"/>
            <a:ext cx="10514880" cy="132480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1800" spc="-1" strike="noStrike">
                <a:solidFill>
                  <a:srgbClr val="000000"/>
                </a:solidFill>
                <a:highlight>
                  <a:srgbClr val="ff4000"/>
                </a:highlight>
                <a:latin typeface="Calibri"/>
              </a:rPr>
              <a:t> </a:t>
            </a:r>
            <a:r>
              <a:rPr b="0" lang="en-US" sz="2400" spc="-1" strike="noStrike">
                <a:solidFill>
                  <a:srgbClr val="000000"/>
                </a:solidFill>
                <a:highlight>
                  <a:srgbClr val="ff4000"/>
                </a:highlight>
                <a:latin typeface="Calibri"/>
              </a:rPr>
              <a:t>Придобивки од Франшизниот договор</a:t>
            </a:r>
            <a:endParaRPr b="0" lang="en-US" sz="2400" spc="-1" strike="noStrike">
              <a:latin typeface="Arial"/>
            </a:endParaRPr>
          </a:p>
        </p:txBody>
      </p:sp>
      <p:sp>
        <p:nvSpPr>
          <p:cNvPr id="93" name="CustomShape 2"/>
          <p:cNvSpPr/>
          <p:nvPr/>
        </p:nvSpPr>
        <p:spPr>
          <a:xfrm>
            <a:off x="365760" y="923040"/>
            <a:ext cx="11521080" cy="59054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000000"/>
                </a:solidFill>
                <a:highlight>
                  <a:srgbClr val="ff4000"/>
                </a:highlight>
                <a:latin typeface="Arial"/>
              </a:rPr>
              <a:t>- Намалени трошоци за извршување на истата дејност</a:t>
            </a: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ffffff"/>
                </a:solidFill>
                <a:highlight>
                  <a:srgbClr val="ff4000"/>
                </a:highlight>
                <a:latin typeface="Arial"/>
              </a:rPr>
              <a:t>*кога ја анализиравме профитабилноста согледавме дека ресторантите во сопственост на Mc Donald`s придонесуваат само околу 1/7 од оперативната добивката.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000000"/>
                </a:solidFill>
                <a:highlight>
                  <a:srgbClr val="ff4000"/>
                </a:highlight>
                <a:latin typeface="Arial"/>
              </a:rPr>
              <a:t>- Редовен доход</a:t>
            </a: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ffffff"/>
                </a:solidFill>
                <a:highlight>
                  <a:srgbClr val="ff4000"/>
                </a:highlight>
                <a:latin typeface="Arial"/>
              </a:rPr>
              <a:t>* без разлика дали франшизните ресторанти се профитабилни се додека има продажби истите се принудени да плаќаат сервисни трошоци од 4% од сите свои бруто продажби. </a:t>
            </a:r>
            <a:r>
              <a:rPr b="0" lang="en-US" sz="1300" spc="-1" strike="noStrike">
                <a:solidFill>
                  <a:srgbClr val="ffffff"/>
                </a:solidFill>
                <a:highlight>
                  <a:srgbClr val="ff4000"/>
                </a:highlight>
                <a:latin typeface="Arial"/>
              </a:rPr>
              <a:t>(15% камата за недоспевање на истата после 30 дена на месечно ниво)</a:t>
            </a:r>
            <a:endParaRPr b="0" lang="en-US" sz="1300" spc="-1" strike="noStrike">
              <a:latin typeface="Arial"/>
            </a:endParaRPr>
          </a:p>
          <a:p>
            <a:pPr>
              <a:lnSpc>
                <a:spcPct val="100000"/>
              </a:lnSpc>
            </a:pPr>
            <a:endParaRPr b="0" lang="en-US" sz="1300" spc="-1" strike="noStrike">
              <a:latin typeface="Arial"/>
            </a:endParaRPr>
          </a:p>
          <a:p>
            <a:pPr>
              <a:lnSpc>
                <a:spcPct val="100000"/>
              </a:lnSpc>
            </a:pPr>
            <a:r>
              <a:rPr b="0" lang="en-US" sz="1800" spc="-1" strike="noStrike">
                <a:solidFill>
                  <a:srgbClr val="000000"/>
                </a:solidFill>
                <a:highlight>
                  <a:srgbClr val="ff4000"/>
                </a:highlight>
                <a:latin typeface="Arial"/>
              </a:rPr>
              <a:t>- Дополнителни приходи од секоја продажба преку договори со добавувачи.</a:t>
            </a: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ffffff"/>
                </a:solidFill>
                <a:highlight>
                  <a:srgbClr val="ff4000"/>
                </a:highlight>
                <a:latin typeface="Arial"/>
              </a:rPr>
              <a:t>* со сопствените стандарди за работа, за одредени обртни средства не постојат замени со конкурентни цени од добавувачите кои соработуваат со Mc Donald`s и Mc Donald`s зема дополнителен приход преку договорите за соработка. Истото се спроведува и со капиталот (како машините за сладолед кои ретко работат поради нивната комплексност за одржување и трошоците од редовно сервисирање од страна на техничари)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Детална селекција на франшизантите (т.е функционално на менаџерите на ресторантите)</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Пренасочување на ризикот кон франшизантите.</a:t>
            </a:r>
            <a:endParaRPr b="0" lang="en-US" sz="1800" spc="-1" strike="noStrike">
              <a:latin typeface="Arial"/>
            </a:endParaRPr>
          </a:p>
          <a:p>
            <a:pPr>
              <a:lnSpc>
                <a:spcPct val="100000"/>
              </a:lnSpc>
            </a:pPr>
            <a:r>
              <a:rPr b="0" lang="en-US" sz="1800" spc="-1" strike="noStrike">
                <a:solidFill>
                  <a:srgbClr val="000000"/>
                </a:solidFill>
                <a:highlight>
                  <a:srgbClr val="ff4000"/>
                </a:highlight>
                <a:latin typeface="Arial"/>
              </a:rPr>
              <a:t>	</a:t>
            </a:r>
            <a:r>
              <a:rPr b="0" lang="en-US" sz="1800" spc="-1" strike="noStrike">
                <a:solidFill>
                  <a:srgbClr val="ffffff"/>
                </a:solidFill>
                <a:highlight>
                  <a:srgbClr val="ff4000"/>
                </a:highlight>
                <a:latin typeface="Arial"/>
              </a:rPr>
              <a:t>*секој франшизант делува како посебно правно лице кое го има во сопственост ресторантот и вложува сопствен капитал, со тоа ризикот се преносачува на франшизатните, место корпорацијата да зависи од работата и перцепцијата на ризикот на менаџерите кои ги вработува во  сопствените ресторанти.</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84</TotalTime>
  <Application>LibreOffice/6.4.7.2$Linux_X86_64 LibreOffice_project/40$Build-2</Application>
  <Words>806</Words>
  <Paragraphs>36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2021-12-15T13:41:32Z</dcterms:created>
  <dc:creator>EHO</dc:creator>
  <dc:description/>
  <dc:language>en-US</dc:language>
  <cp:lastModifiedBy/>
  <dcterms:modified xsi:type="dcterms:W3CDTF">2021-12-23T09:44:23Z</dcterms:modified>
  <cp:revision>13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7</vt:i4>
  </property>
</Properties>
</file>